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7" r:id="rId4"/>
    <p:sldId id="264" r:id="rId5"/>
    <p:sldId id="268" r:id="rId6"/>
    <p:sldId id="271" r:id="rId7"/>
    <p:sldId id="272" r:id="rId8"/>
    <p:sldId id="273" r:id="rId9"/>
    <p:sldId id="270" r:id="rId10"/>
    <p:sldId id="274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83A0"/>
    <a:srgbClr val="DD7500"/>
    <a:srgbClr val="5A98B1"/>
    <a:srgbClr val="E2E7EA"/>
    <a:srgbClr val="FF8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706" autoAdjust="0"/>
  </p:normalViewPr>
  <p:slideViewPr>
    <p:cSldViewPr>
      <p:cViewPr varScale="1">
        <p:scale>
          <a:sx n="106" d="100"/>
          <a:sy n="106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76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ED1B2-30DB-4D02-9835-39B745E7B3C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A1ECDC0-006A-4516-823B-9DF93221B041}">
      <dgm:prSet phldrT="[Text]" custT="1"/>
      <dgm:spPr>
        <a:solidFill>
          <a:schemeClr val="tx2"/>
        </a:solidFill>
      </dgm:spPr>
      <dgm:t>
        <a:bodyPr/>
        <a:lstStyle/>
        <a:p>
          <a:r>
            <a:rPr lang="de-DE" sz="1500" b="1" dirty="0" smtClean="0"/>
            <a:t>Freunde | Sport | Erholung | Freizeitaktivität</a:t>
          </a:r>
          <a:endParaRPr lang="de-DE" sz="1500" b="1" dirty="0"/>
        </a:p>
      </dgm:t>
    </dgm:pt>
    <dgm:pt modelId="{FAA5ABB9-1FE4-4139-AD6D-C75E5A787C2F}" type="parTrans" cxnId="{5E5C840D-1969-4782-B259-3A17BAE38EC5}">
      <dgm:prSet/>
      <dgm:spPr/>
      <dgm:t>
        <a:bodyPr/>
        <a:lstStyle/>
        <a:p>
          <a:endParaRPr lang="de-DE"/>
        </a:p>
      </dgm:t>
    </dgm:pt>
    <dgm:pt modelId="{B428D623-20E1-4D26-B128-C8BB76DCBAC0}" type="sibTrans" cxnId="{5E5C840D-1969-4782-B259-3A17BAE38EC5}">
      <dgm:prSet/>
      <dgm:spPr/>
      <dgm:t>
        <a:bodyPr/>
        <a:lstStyle/>
        <a:p>
          <a:endParaRPr lang="de-DE"/>
        </a:p>
      </dgm:t>
    </dgm:pt>
    <dgm:pt modelId="{DECEB9BC-2DC2-4396-A832-62D2EE662AB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de-DE" sz="1400" b="1" dirty="0" smtClean="0"/>
        </a:p>
        <a:p>
          <a:r>
            <a:rPr lang="de-DE" sz="1500" b="1" dirty="0" smtClean="0"/>
            <a:t>Familie | Kinder | Kinderbetreuungs-einrichtungen | Schule | Wohnen | Job des Lebenspartners</a:t>
          </a:r>
          <a:endParaRPr lang="de-DE" sz="1500" b="1" dirty="0"/>
        </a:p>
      </dgm:t>
    </dgm:pt>
    <dgm:pt modelId="{C46C3C25-69DF-4C93-AAB4-6FEDC8CE74AD}" type="parTrans" cxnId="{026D0A62-CFB7-42A9-A021-95A9B03AE718}">
      <dgm:prSet/>
      <dgm:spPr/>
      <dgm:t>
        <a:bodyPr/>
        <a:lstStyle/>
        <a:p>
          <a:endParaRPr lang="de-DE"/>
        </a:p>
      </dgm:t>
    </dgm:pt>
    <dgm:pt modelId="{CB4F7950-E662-40F1-A779-B8D789789E9E}" type="sibTrans" cxnId="{026D0A62-CFB7-42A9-A021-95A9B03AE718}">
      <dgm:prSet/>
      <dgm:spPr/>
      <dgm:t>
        <a:bodyPr/>
        <a:lstStyle/>
        <a:p>
          <a:endParaRPr lang="de-DE"/>
        </a:p>
      </dgm:t>
    </dgm:pt>
    <dgm:pt modelId="{33C86C97-E061-4723-9219-0961B03E89BD}">
      <dgm:prSet phldrT="[Text]" custT="1"/>
      <dgm:spPr>
        <a:solidFill>
          <a:schemeClr val="accent2"/>
        </a:solidFill>
      </dgm:spPr>
      <dgm:t>
        <a:bodyPr/>
        <a:lstStyle/>
        <a:p>
          <a:endParaRPr lang="de-DE" sz="1800" b="0" dirty="0" smtClean="0"/>
        </a:p>
        <a:p>
          <a:r>
            <a:rPr lang="de-DE" sz="1500" b="1" dirty="0" smtClean="0"/>
            <a:t>Job  Unternehmen</a:t>
          </a:r>
          <a:br>
            <a:rPr lang="de-DE" sz="1500" b="1" dirty="0" smtClean="0"/>
          </a:br>
          <a:r>
            <a:rPr lang="de-DE" sz="1500" b="1" dirty="0" smtClean="0"/>
            <a:t>Arbeitskollegen</a:t>
          </a:r>
          <a:endParaRPr lang="de-DE" sz="1500" b="1" dirty="0"/>
        </a:p>
      </dgm:t>
    </dgm:pt>
    <dgm:pt modelId="{035F63EC-D955-415C-B6A0-E7B0864717D7}" type="parTrans" cxnId="{72E9A1A1-9F16-4731-BCDF-6E4F309EB67A}">
      <dgm:prSet/>
      <dgm:spPr/>
      <dgm:t>
        <a:bodyPr/>
        <a:lstStyle/>
        <a:p>
          <a:endParaRPr lang="de-DE"/>
        </a:p>
      </dgm:t>
    </dgm:pt>
    <dgm:pt modelId="{E23BF980-19E1-4CD0-90F0-8016427213AC}" type="sibTrans" cxnId="{72E9A1A1-9F16-4731-BCDF-6E4F309EB67A}">
      <dgm:prSet/>
      <dgm:spPr/>
      <dgm:t>
        <a:bodyPr/>
        <a:lstStyle/>
        <a:p>
          <a:endParaRPr lang="de-DE"/>
        </a:p>
      </dgm:t>
    </dgm:pt>
    <dgm:pt modelId="{21BFCC5B-A60F-4D32-AE9F-1D0DCD4EEB8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400" b="1" dirty="0" smtClean="0"/>
            <a:t>Persönliche</a:t>
          </a:r>
          <a:r>
            <a:rPr lang="de-DE" sz="1500" b="1" dirty="0" smtClean="0"/>
            <a:t> Beweg-gründe</a:t>
          </a:r>
          <a:endParaRPr lang="de-DE" sz="1500" b="1" dirty="0"/>
        </a:p>
      </dgm:t>
    </dgm:pt>
    <dgm:pt modelId="{03C6F39B-3AB6-4075-BE16-FF1F88004A62}" type="parTrans" cxnId="{E51F5439-11E3-4749-B0DF-23AC1CD1F743}">
      <dgm:prSet/>
      <dgm:spPr/>
      <dgm:t>
        <a:bodyPr/>
        <a:lstStyle/>
        <a:p>
          <a:endParaRPr lang="de-DE"/>
        </a:p>
      </dgm:t>
    </dgm:pt>
    <dgm:pt modelId="{DDEAD0AE-1166-490C-834D-4C9EFE27426D}" type="sibTrans" cxnId="{E51F5439-11E3-4749-B0DF-23AC1CD1F743}">
      <dgm:prSet/>
      <dgm:spPr/>
      <dgm:t>
        <a:bodyPr/>
        <a:lstStyle/>
        <a:p>
          <a:endParaRPr lang="de-DE"/>
        </a:p>
      </dgm:t>
    </dgm:pt>
    <dgm:pt modelId="{A2876D54-394D-462B-BCFF-0B2F5B372C37}" type="pres">
      <dgm:prSet presAssocID="{B2DED1B2-30DB-4D02-9835-39B745E7B3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BEBC602-46B1-4332-9CA4-6EC4E38BE0C3}" type="pres">
      <dgm:prSet presAssocID="{B2DED1B2-30DB-4D02-9835-39B745E7B3C1}" presName="comp1" presStyleCnt="0"/>
      <dgm:spPr/>
    </dgm:pt>
    <dgm:pt modelId="{56D82818-7358-4B90-B220-952B11895424}" type="pres">
      <dgm:prSet presAssocID="{B2DED1B2-30DB-4D02-9835-39B745E7B3C1}" presName="circle1" presStyleLbl="node1" presStyleIdx="0" presStyleCnt="4" custScaleX="101793" custLinFactNeighborY="8"/>
      <dgm:spPr/>
      <dgm:t>
        <a:bodyPr/>
        <a:lstStyle/>
        <a:p>
          <a:endParaRPr lang="de-DE"/>
        </a:p>
      </dgm:t>
    </dgm:pt>
    <dgm:pt modelId="{A41D5756-64FD-4636-8E20-6920BBC34E38}" type="pres">
      <dgm:prSet presAssocID="{B2DED1B2-30DB-4D02-9835-39B745E7B3C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653A2F-0923-4B8F-B38E-5B28FADE7279}" type="pres">
      <dgm:prSet presAssocID="{B2DED1B2-30DB-4D02-9835-39B745E7B3C1}" presName="comp2" presStyleCnt="0"/>
      <dgm:spPr/>
    </dgm:pt>
    <dgm:pt modelId="{D82A675B-D0EE-43AB-8F07-1C631F1C23A1}" type="pres">
      <dgm:prSet presAssocID="{B2DED1B2-30DB-4D02-9835-39B745E7B3C1}" presName="circle2" presStyleLbl="node1" presStyleIdx="1" presStyleCnt="4" custScaleX="109561" custScaleY="95663" custLinFactNeighborY="8244"/>
      <dgm:spPr/>
      <dgm:t>
        <a:bodyPr/>
        <a:lstStyle/>
        <a:p>
          <a:endParaRPr lang="de-DE"/>
        </a:p>
      </dgm:t>
    </dgm:pt>
    <dgm:pt modelId="{46D2AF2B-4AB0-4A35-AC2B-0C85529A1B9C}" type="pres">
      <dgm:prSet presAssocID="{B2DED1B2-30DB-4D02-9835-39B745E7B3C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24E49E-3998-4CFF-B812-F21002C4D230}" type="pres">
      <dgm:prSet presAssocID="{B2DED1B2-30DB-4D02-9835-39B745E7B3C1}" presName="comp3" presStyleCnt="0"/>
      <dgm:spPr/>
    </dgm:pt>
    <dgm:pt modelId="{79765368-D812-4B14-A96C-2D86BEE71B07}" type="pres">
      <dgm:prSet presAssocID="{B2DED1B2-30DB-4D02-9835-39B745E7B3C1}" presName="circle3" presStyleLbl="node1" presStyleIdx="2" presStyleCnt="4" custScaleX="102449" custScaleY="78417" custLinFactNeighborX="2562" custLinFactNeighborY="9269"/>
      <dgm:spPr/>
      <dgm:t>
        <a:bodyPr/>
        <a:lstStyle/>
        <a:p>
          <a:endParaRPr lang="de-DE"/>
        </a:p>
      </dgm:t>
    </dgm:pt>
    <dgm:pt modelId="{F5343506-4032-437E-8B40-9B332E8250F9}" type="pres">
      <dgm:prSet presAssocID="{B2DED1B2-30DB-4D02-9835-39B745E7B3C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7D52B9-3A5C-4E7D-9E17-686E40361961}" type="pres">
      <dgm:prSet presAssocID="{B2DED1B2-30DB-4D02-9835-39B745E7B3C1}" presName="comp4" presStyleCnt="0"/>
      <dgm:spPr/>
    </dgm:pt>
    <dgm:pt modelId="{D4D96ACE-B91F-4ACB-B71F-AFD2059125A3}" type="pres">
      <dgm:prSet presAssocID="{B2DED1B2-30DB-4D02-9835-39B745E7B3C1}" presName="circle4" presStyleLbl="node1" presStyleIdx="3" presStyleCnt="4" custScaleX="69079" custScaleY="69079" custLinFactNeighborX="3289" custLinFactNeighborY="11371"/>
      <dgm:spPr/>
      <dgm:t>
        <a:bodyPr/>
        <a:lstStyle/>
        <a:p>
          <a:endParaRPr lang="de-DE"/>
        </a:p>
      </dgm:t>
    </dgm:pt>
    <dgm:pt modelId="{746B0C72-00AC-4BD9-96F1-D5A892BF32F4}" type="pres">
      <dgm:prSet presAssocID="{B2DED1B2-30DB-4D02-9835-39B745E7B3C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06AA86-83E9-4E6E-AF32-D48B2A747B1F}" type="presOf" srcId="{DECEB9BC-2DC2-4396-A832-62D2EE662AB9}" destId="{D82A675B-D0EE-43AB-8F07-1C631F1C23A1}" srcOrd="0" destOrd="0" presId="urn:microsoft.com/office/officeart/2005/8/layout/venn2"/>
    <dgm:cxn modelId="{0E9BA604-D932-4DE5-917B-0EC998B2862B}" type="presOf" srcId="{21BFCC5B-A60F-4D32-AE9F-1D0DCD4EEB8F}" destId="{D4D96ACE-B91F-4ACB-B71F-AFD2059125A3}" srcOrd="0" destOrd="0" presId="urn:microsoft.com/office/officeart/2005/8/layout/venn2"/>
    <dgm:cxn modelId="{320D06C5-4489-4DD9-9972-D6C69C03E52D}" type="presOf" srcId="{21BFCC5B-A60F-4D32-AE9F-1D0DCD4EEB8F}" destId="{746B0C72-00AC-4BD9-96F1-D5A892BF32F4}" srcOrd="1" destOrd="0" presId="urn:microsoft.com/office/officeart/2005/8/layout/venn2"/>
    <dgm:cxn modelId="{5E5C840D-1969-4782-B259-3A17BAE38EC5}" srcId="{B2DED1B2-30DB-4D02-9835-39B745E7B3C1}" destId="{DA1ECDC0-006A-4516-823B-9DF93221B041}" srcOrd="0" destOrd="0" parTransId="{FAA5ABB9-1FE4-4139-AD6D-C75E5A787C2F}" sibTransId="{B428D623-20E1-4D26-B128-C8BB76DCBAC0}"/>
    <dgm:cxn modelId="{7F997025-1CCE-451F-A1EE-51CA80D18373}" type="presOf" srcId="{33C86C97-E061-4723-9219-0961B03E89BD}" destId="{79765368-D812-4B14-A96C-2D86BEE71B07}" srcOrd="0" destOrd="0" presId="urn:microsoft.com/office/officeart/2005/8/layout/venn2"/>
    <dgm:cxn modelId="{23746C05-D8CC-47F3-A9A1-8638B18910D0}" type="presOf" srcId="{DA1ECDC0-006A-4516-823B-9DF93221B041}" destId="{56D82818-7358-4B90-B220-952B11895424}" srcOrd="0" destOrd="0" presId="urn:microsoft.com/office/officeart/2005/8/layout/venn2"/>
    <dgm:cxn modelId="{2482E649-E655-4DDA-9BA0-F996B1700A40}" type="presOf" srcId="{33C86C97-E061-4723-9219-0961B03E89BD}" destId="{F5343506-4032-437E-8B40-9B332E8250F9}" srcOrd="1" destOrd="0" presId="urn:microsoft.com/office/officeart/2005/8/layout/venn2"/>
    <dgm:cxn modelId="{00AC88F7-545B-4869-B52E-4556C74E3320}" type="presOf" srcId="{DA1ECDC0-006A-4516-823B-9DF93221B041}" destId="{A41D5756-64FD-4636-8E20-6920BBC34E38}" srcOrd="1" destOrd="0" presId="urn:microsoft.com/office/officeart/2005/8/layout/venn2"/>
    <dgm:cxn modelId="{026D0A62-CFB7-42A9-A021-95A9B03AE718}" srcId="{B2DED1B2-30DB-4D02-9835-39B745E7B3C1}" destId="{DECEB9BC-2DC2-4396-A832-62D2EE662AB9}" srcOrd="1" destOrd="0" parTransId="{C46C3C25-69DF-4C93-AAB4-6FEDC8CE74AD}" sibTransId="{CB4F7950-E662-40F1-A779-B8D789789E9E}"/>
    <dgm:cxn modelId="{E51F5439-11E3-4749-B0DF-23AC1CD1F743}" srcId="{B2DED1B2-30DB-4D02-9835-39B745E7B3C1}" destId="{21BFCC5B-A60F-4D32-AE9F-1D0DCD4EEB8F}" srcOrd="3" destOrd="0" parTransId="{03C6F39B-3AB6-4075-BE16-FF1F88004A62}" sibTransId="{DDEAD0AE-1166-490C-834D-4C9EFE27426D}"/>
    <dgm:cxn modelId="{72E9A1A1-9F16-4731-BCDF-6E4F309EB67A}" srcId="{B2DED1B2-30DB-4D02-9835-39B745E7B3C1}" destId="{33C86C97-E061-4723-9219-0961B03E89BD}" srcOrd="2" destOrd="0" parTransId="{035F63EC-D955-415C-B6A0-E7B0864717D7}" sibTransId="{E23BF980-19E1-4CD0-90F0-8016427213AC}"/>
    <dgm:cxn modelId="{59689DD7-56F3-4E0E-86DC-135BB7641227}" type="presOf" srcId="{DECEB9BC-2DC2-4396-A832-62D2EE662AB9}" destId="{46D2AF2B-4AB0-4A35-AC2B-0C85529A1B9C}" srcOrd="1" destOrd="0" presId="urn:microsoft.com/office/officeart/2005/8/layout/venn2"/>
    <dgm:cxn modelId="{91372716-36B8-4AFD-83F4-8CD9343E712F}" type="presOf" srcId="{B2DED1B2-30DB-4D02-9835-39B745E7B3C1}" destId="{A2876D54-394D-462B-BCFF-0B2F5B372C37}" srcOrd="0" destOrd="0" presId="urn:microsoft.com/office/officeart/2005/8/layout/venn2"/>
    <dgm:cxn modelId="{7115CB23-EF03-409A-B471-29A63FA404CE}" type="presParOf" srcId="{A2876D54-394D-462B-BCFF-0B2F5B372C37}" destId="{CBEBC602-46B1-4332-9CA4-6EC4E38BE0C3}" srcOrd="0" destOrd="0" presId="urn:microsoft.com/office/officeart/2005/8/layout/venn2"/>
    <dgm:cxn modelId="{7B80AF57-A17D-4A72-8AD4-96DECC206BDC}" type="presParOf" srcId="{CBEBC602-46B1-4332-9CA4-6EC4E38BE0C3}" destId="{56D82818-7358-4B90-B220-952B11895424}" srcOrd="0" destOrd="0" presId="urn:microsoft.com/office/officeart/2005/8/layout/venn2"/>
    <dgm:cxn modelId="{53664773-432B-4243-94C0-43F18CEF85A0}" type="presParOf" srcId="{CBEBC602-46B1-4332-9CA4-6EC4E38BE0C3}" destId="{A41D5756-64FD-4636-8E20-6920BBC34E38}" srcOrd="1" destOrd="0" presId="urn:microsoft.com/office/officeart/2005/8/layout/venn2"/>
    <dgm:cxn modelId="{26DCCEB3-23C3-4D52-A7EE-A20AE5A18784}" type="presParOf" srcId="{A2876D54-394D-462B-BCFF-0B2F5B372C37}" destId="{DF653A2F-0923-4B8F-B38E-5B28FADE7279}" srcOrd="1" destOrd="0" presId="urn:microsoft.com/office/officeart/2005/8/layout/venn2"/>
    <dgm:cxn modelId="{AEC734A2-DEF9-4499-A6AE-6A7BF0AE08C0}" type="presParOf" srcId="{DF653A2F-0923-4B8F-B38E-5B28FADE7279}" destId="{D82A675B-D0EE-43AB-8F07-1C631F1C23A1}" srcOrd="0" destOrd="0" presId="urn:microsoft.com/office/officeart/2005/8/layout/venn2"/>
    <dgm:cxn modelId="{4BE8956F-D0B3-4F16-BCD2-A50B6EBEF351}" type="presParOf" srcId="{DF653A2F-0923-4B8F-B38E-5B28FADE7279}" destId="{46D2AF2B-4AB0-4A35-AC2B-0C85529A1B9C}" srcOrd="1" destOrd="0" presId="urn:microsoft.com/office/officeart/2005/8/layout/venn2"/>
    <dgm:cxn modelId="{79338EB4-57EE-49AC-A55D-DA73A13B2BA2}" type="presParOf" srcId="{A2876D54-394D-462B-BCFF-0B2F5B372C37}" destId="{3424E49E-3998-4CFF-B812-F21002C4D230}" srcOrd="2" destOrd="0" presId="urn:microsoft.com/office/officeart/2005/8/layout/venn2"/>
    <dgm:cxn modelId="{7797E7F0-4CC2-402C-9A1C-23D19AF5E739}" type="presParOf" srcId="{3424E49E-3998-4CFF-B812-F21002C4D230}" destId="{79765368-D812-4B14-A96C-2D86BEE71B07}" srcOrd="0" destOrd="0" presId="urn:microsoft.com/office/officeart/2005/8/layout/venn2"/>
    <dgm:cxn modelId="{E77FF97F-2CA3-421C-8919-2F39CE344C8E}" type="presParOf" srcId="{3424E49E-3998-4CFF-B812-F21002C4D230}" destId="{F5343506-4032-437E-8B40-9B332E8250F9}" srcOrd="1" destOrd="0" presId="urn:microsoft.com/office/officeart/2005/8/layout/venn2"/>
    <dgm:cxn modelId="{E76E2634-3A71-4015-B881-00F3C2FC2296}" type="presParOf" srcId="{A2876D54-394D-462B-BCFF-0B2F5B372C37}" destId="{D67D52B9-3A5C-4E7D-9E17-686E40361961}" srcOrd="3" destOrd="0" presId="urn:microsoft.com/office/officeart/2005/8/layout/venn2"/>
    <dgm:cxn modelId="{B6246250-25F5-42F9-A796-C4900BDB4539}" type="presParOf" srcId="{D67D52B9-3A5C-4E7D-9E17-686E40361961}" destId="{D4D96ACE-B91F-4ACB-B71F-AFD2059125A3}" srcOrd="0" destOrd="0" presId="urn:microsoft.com/office/officeart/2005/8/layout/venn2"/>
    <dgm:cxn modelId="{FF3D2153-0CE7-4CEA-873A-7196D5AB2AED}" type="presParOf" srcId="{D67D52B9-3A5C-4E7D-9E17-686E40361961}" destId="{746B0C72-00AC-4BD9-96F1-D5A892BF32F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DF7C063-B77D-4D19-AA21-847598295969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C8CDFA9-2485-4383-ABF6-E9041CC8B7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11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D434BE0A-251E-4EFC-BC6C-8C37F7949388}" type="datetimeFigureOut">
              <a:rPr lang="de-DE" smtClean="0"/>
              <a:pPr/>
              <a:t>21.09.2015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6E09F092-5574-4493-876F-4D52C549713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506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F092-5574-4493-876F-4D52C549713A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575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F092-5574-4493-876F-4D52C549713A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348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F092-5574-4493-876F-4D52C549713A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981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F092-5574-4493-876F-4D52C549713A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533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F092-5574-4493-876F-4D52C549713A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788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F092-5574-4493-876F-4D52C549713A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1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3242" r="388" b="9899"/>
          <a:stretch/>
        </p:blipFill>
        <p:spPr>
          <a:xfrm>
            <a:off x="35496" y="1196752"/>
            <a:ext cx="9073008" cy="496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251520" y="2132856"/>
            <a:ext cx="8640960" cy="374441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Information über </a:t>
            </a:r>
            <a:r>
              <a:rPr lang="de-DE" b="1" dirty="0" smtClean="0">
                <a:solidFill>
                  <a:schemeClr val="accent1"/>
                </a:solidFill>
                <a:latin typeface="Arial" charset="0"/>
              </a:rPr>
              <a:t>Entwicklung, Struktur</a:t>
            </a:r>
            <a:r>
              <a:rPr lang="de-DE" dirty="0" smtClean="0">
                <a:latin typeface="Arial" charset="0"/>
              </a:rPr>
              <a:t> und </a:t>
            </a:r>
            <a:r>
              <a:rPr lang="de-DE" b="1" dirty="0" smtClean="0">
                <a:solidFill>
                  <a:schemeClr val="accent1"/>
                </a:solidFill>
                <a:latin typeface="Arial" charset="0"/>
              </a:rPr>
              <a:t>Aufgaben</a:t>
            </a:r>
            <a:r>
              <a:rPr lang="de-DE" dirty="0" smtClean="0">
                <a:latin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der Inn-Salzach-</a:t>
            </a:r>
            <a:r>
              <a:rPr lang="de-DE" dirty="0" err="1" smtClean="0">
                <a:latin typeface="Arial" charset="0"/>
              </a:rPr>
              <a:t>Euregio</a:t>
            </a:r>
            <a:r>
              <a:rPr lang="de-DE" dirty="0" smtClean="0">
                <a:latin typeface="Arial" charset="0"/>
              </a:rPr>
              <a:t>/Regionalmanagement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   Innviertel-</a:t>
            </a:r>
            <a:r>
              <a:rPr lang="de-DE" dirty="0" err="1" smtClean="0">
                <a:latin typeface="Arial" charset="0"/>
              </a:rPr>
              <a:t>Hausruck</a:t>
            </a:r>
            <a:endParaRPr lang="de-DE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Angebote der </a:t>
            </a:r>
            <a:r>
              <a:rPr lang="de-DE" dirty="0" err="1" smtClean="0">
                <a:latin typeface="Arial" charset="0"/>
              </a:rPr>
              <a:t>Euregio</a:t>
            </a:r>
            <a:r>
              <a:rPr lang="de-DE" dirty="0" smtClean="0">
                <a:latin typeface="Arial" charset="0"/>
              </a:rPr>
              <a:t> zur </a:t>
            </a:r>
            <a:r>
              <a:rPr lang="de-DE" b="1" dirty="0" smtClean="0">
                <a:solidFill>
                  <a:schemeClr val="accent1"/>
                </a:solidFill>
                <a:latin typeface="Arial" charset="0"/>
              </a:rPr>
              <a:t>Information</a:t>
            </a:r>
            <a:r>
              <a:rPr lang="de-DE" dirty="0" smtClean="0">
                <a:latin typeface="Arial" charset="0"/>
              </a:rPr>
              <a:t> der Mitgliedsgemeinden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 </a:t>
            </a:r>
            <a:r>
              <a:rPr lang="de-DE" b="1" dirty="0" smtClean="0">
                <a:solidFill>
                  <a:schemeClr val="accent1"/>
                </a:solidFill>
                <a:latin typeface="Arial" charset="0"/>
              </a:rPr>
              <a:t>Diskussion</a:t>
            </a:r>
            <a:r>
              <a:rPr lang="de-DE" dirty="0" smtClean="0">
                <a:latin typeface="Arial" charset="0"/>
              </a:rPr>
              <a:t> über Möglichkeiten zur Verbesserung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  des Informationsflusses zwischen Geschäftsstelle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Arial" charset="0"/>
              </a:rPr>
              <a:t>  der </a:t>
            </a:r>
            <a:r>
              <a:rPr lang="de-DE" dirty="0" err="1" smtClean="0">
                <a:latin typeface="Arial" charset="0"/>
              </a:rPr>
              <a:t>Euregio</a:t>
            </a:r>
            <a:r>
              <a:rPr lang="de-DE" dirty="0" smtClean="0">
                <a:latin typeface="Arial" charset="0"/>
              </a:rPr>
              <a:t> und den Gemeindeämtern</a:t>
            </a:r>
            <a:endParaRPr lang="de-DE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251520" y="1412776"/>
            <a:ext cx="3357562" cy="500062"/>
          </a:xfrm>
          <a:prstGeom prst="rect">
            <a:avLst/>
          </a:prstGeom>
        </p:spPr>
        <p:txBody>
          <a:bodyPr/>
          <a:lstStyle>
            <a:lvl1pPr>
              <a:buNone/>
              <a:defRPr sz="2100" b="1" i="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Überschrift</a:t>
            </a:r>
            <a:endParaRPr lang="de-DE" dirty="0">
              <a:latin typeface="+mn-lt"/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43808" y="188640"/>
            <a:ext cx="4351412" cy="642921"/>
          </a:xfrm>
          <a:prstGeom prst="rect">
            <a:avLst/>
          </a:prstGeom>
          <a:ln>
            <a:noFill/>
            <a:prstDash val="solid"/>
          </a:ln>
        </p:spPr>
        <p:txBody>
          <a:bodyPr/>
          <a:lstStyle>
            <a:lvl1pPr algn="r">
              <a:buFontTx/>
              <a:buNone/>
              <a:defRPr sz="3000"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Vortrag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656962" y="5230941"/>
            <a:ext cx="79295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Vielen Dank für </a:t>
            </a:r>
            <a:r>
              <a:rPr lang="de-AT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Ihre Aufmerksamkeit</a:t>
            </a:r>
            <a:r>
              <a:rPr lang="de-AT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!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r="788" b="29950"/>
          <a:stretch/>
        </p:blipFill>
        <p:spPr>
          <a:xfrm>
            <a:off x="36512" y="1412776"/>
            <a:ext cx="907199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8822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18FE-1F1C-4235-8030-2B1196903F3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16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1988" y="6497961"/>
            <a:ext cx="9155988" cy="380074"/>
          </a:xfrm>
          <a:prstGeom prst="rect">
            <a:avLst/>
          </a:prstGeom>
          <a:solidFill>
            <a:srgbClr val="628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283A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11988" y="6425660"/>
            <a:ext cx="9155987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6283A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71691" y="6485274"/>
            <a:ext cx="1919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>
                <a:solidFill>
                  <a:schemeClr val="bg1"/>
                </a:solidFill>
                <a:cs typeface="Arial" pitchFamily="34" charset="0"/>
              </a:rPr>
              <a:t>www.rmooe.at</a:t>
            </a:r>
            <a:endParaRPr lang="de-DE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43" y="116632"/>
            <a:ext cx="1665945" cy="82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68771" cy="82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" y="6527278"/>
            <a:ext cx="625959" cy="321439"/>
          </a:xfrm>
          <a:prstGeom prst="rect">
            <a:avLst/>
          </a:prstGeom>
        </p:spPr>
      </p:pic>
      <p:sp>
        <p:nvSpPr>
          <p:cNvPr id="5" name="Abgerundetes Rechteck 4"/>
          <p:cNvSpPr/>
          <p:nvPr userDrawn="1"/>
        </p:nvSpPr>
        <p:spPr>
          <a:xfrm>
            <a:off x="2791893" y="116632"/>
            <a:ext cx="4450215" cy="820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eSansBold-Plai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pucher@rmooe.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32856"/>
            <a:ext cx="6390013" cy="2265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Textplatzhalter 3"/>
          <p:cNvSpPr txBox="1">
            <a:spLocks/>
          </p:cNvSpPr>
          <p:nvPr/>
        </p:nvSpPr>
        <p:spPr>
          <a:xfrm>
            <a:off x="3059832" y="481823"/>
            <a:ext cx="3816424" cy="642921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Projektpräsentation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11560" y="908720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AT" sz="1400" b="1" dirty="0" smtClean="0">
              <a:solidFill>
                <a:srgbClr val="DD750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1400" b="1" dirty="0">
                <a:solidFill>
                  <a:srgbClr val="DD7500"/>
                </a:solidFill>
              </a:rPr>
              <a:t>W</a:t>
            </a:r>
            <a:r>
              <a:rPr lang="de-AT" sz="1400" b="1" dirty="0" smtClean="0">
                <a:solidFill>
                  <a:srgbClr val="DD7500"/>
                </a:solidFill>
              </a:rPr>
              <a:t>as ist relevant für eine gelungene Willkommenskultur</a:t>
            </a:r>
          </a:p>
          <a:p>
            <a:pPr>
              <a:lnSpc>
                <a:spcPct val="150000"/>
              </a:lnSpc>
            </a:pPr>
            <a:endParaRPr lang="de-AT" sz="1400" dirty="0">
              <a:solidFill>
                <a:srgbClr val="DD75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Sensibilisierte und qualifizierte Schlüsselpersonen (interkulturelle Trainings, Sprachkurse, etc. Angebote über ÖIF, </a:t>
            </a:r>
            <a:r>
              <a:rPr lang="de-AT" sz="1400" dirty="0" err="1" smtClean="0"/>
              <a:t>migrare</a:t>
            </a:r>
            <a:r>
              <a:rPr lang="de-AT" sz="1400" dirty="0" smtClean="0"/>
              <a:t>, Welcome2Upper Austria, Service für Schlüsselkräfte, … 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Gemeinden und Betriebe als Drehscheiben (</a:t>
            </a:r>
            <a:r>
              <a:rPr lang="de-AT" sz="1400" dirty="0" err="1" smtClean="0"/>
              <a:t>welcome</a:t>
            </a:r>
            <a:r>
              <a:rPr lang="de-AT" sz="1400" dirty="0" smtClean="0"/>
              <a:t> check)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Flächendeckende und leicht zugängliche Services (Basisförderung von Unterstützungsstrukturen, individuelle betriebliche Angebote, …)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Unterstützung regionsspezifischer Aktivitäten (siehe Aktionsprogramm)</a:t>
            </a:r>
            <a:endParaRPr lang="de-AT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Fachkräfteentwicklung vor allem im Hinblick auf </a:t>
            </a:r>
            <a:r>
              <a:rPr lang="de-AT" sz="1400" dirty="0" err="1" smtClean="0"/>
              <a:t>KMU´s</a:t>
            </a:r>
            <a:r>
              <a:rPr lang="de-AT" sz="1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Entbürokratisierung durch Harmonisierung und Abstimmung der Förderinstrumente und Aufträge auf Landes- und Bundesebene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/>
              <a:t>Kooperation der wesentlichen Partner (Forum Aktive Arbeitsmarktpolitik, regionale Runden)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Information und Sensibilisierung zum Fachkräftebedarf – Begegnung ohne Vorurteile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400" dirty="0" smtClean="0"/>
              <a:t>Professionelle Präsentation der Willkommenskultur nach außen (Homepage)</a:t>
            </a:r>
          </a:p>
          <a:p>
            <a:pPr>
              <a:lnSpc>
                <a:spcPct val="150000"/>
              </a:lnSpc>
            </a:pPr>
            <a:r>
              <a:rPr lang="de-AT" sz="1400" dirty="0" smtClean="0"/>
              <a:t> </a:t>
            </a:r>
          </a:p>
          <a:p>
            <a:endParaRPr lang="de-AT" sz="1400" dirty="0"/>
          </a:p>
          <a:p>
            <a:pPr>
              <a:lnSpc>
                <a:spcPct val="150000"/>
              </a:lnSpc>
            </a:pPr>
            <a:endParaRPr lang="de-AT" sz="1400" dirty="0" smtClean="0"/>
          </a:p>
          <a:p>
            <a:pPr>
              <a:lnSpc>
                <a:spcPct val="150000"/>
              </a:lnSpc>
            </a:pPr>
            <a:endParaRPr lang="de-AT" sz="1400" dirty="0" smtClean="0"/>
          </a:p>
        </p:txBody>
      </p:sp>
      <p:sp>
        <p:nvSpPr>
          <p:cNvPr id="4" name="Textplatzhalter 3"/>
          <p:cNvSpPr txBox="1">
            <a:spLocks/>
          </p:cNvSpPr>
          <p:nvPr/>
        </p:nvSpPr>
        <p:spPr>
          <a:xfrm>
            <a:off x="2915816" y="116632"/>
            <a:ext cx="4176464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Handlungsempfehlungen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 txBox="1">
            <a:spLocks/>
          </p:cNvSpPr>
          <p:nvPr/>
        </p:nvSpPr>
        <p:spPr>
          <a:xfrm>
            <a:off x="3203848" y="116632"/>
            <a:ext cx="3672408" cy="134076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Aus Rewenio wird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/>
              <a:t>Willkommenskultur OÖ</a:t>
            </a:r>
            <a:endParaRPr kumimoji="0" lang="de-AT" sz="24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Inhaltsplatzhalter 8"/>
          <p:cNvSpPr txBox="1">
            <a:spLocks/>
          </p:cNvSpPr>
          <p:nvPr/>
        </p:nvSpPr>
        <p:spPr>
          <a:xfrm>
            <a:off x="467544" y="1844824"/>
            <a:ext cx="7920880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solidFill>
                  <a:srgbClr val="DD7500"/>
                </a:solidFill>
              </a:rPr>
              <a:t>Aufgrund des Erfolgs </a:t>
            </a:r>
            <a:r>
              <a:rPr lang="de-DE" sz="2400" dirty="0" smtClean="0">
                <a:solidFill>
                  <a:srgbClr val="DD7500"/>
                </a:solidFill>
              </a:rPr>
              <a:t>des Projekts Rewenio </a:t>
            </a:r>
          </a:p>
          <a:p>
            <a:pPr algn="ctr"/>
            <a:r>
              <a:rPr lang="de-DE" sz="2400" dirty="0" smtClean="0">
                <a:solidFill>
                  <a:srgbClr val="DD7500"/>
                </a:solidFill>
              </a:rPr>
              <a:t>wurde die RMOÖ 2015 </a:t>
            </a:r>
            <a:r>
              <a:rPr lang="de-DE" sz="2400" dirty="0">
                <a:solidFill>
                  <a:srgbClr val="DD7500"/>
                </a:solidFill>
              </a:rPr>
              <a:t>vom Land OÖ </a:t>
            </a:r>
            <a:endParaRPr lang="de-DE" sz="2400" dirty="0" smtClean="0">
              <a:solidFill>
                <a:srgbClr val="DD7500"/>
              </a:solidFill>
            </a:endParaRPr>
          </a:p>
          <a:p>
            <a:pPr algn="ctr"/>
            <a:r>
              <a:rPr lang="de-DE" sz="2400" dirty="0" smtClean="0">
                <a:solidFill>
                  <a:srgbClr val="DD7500"/>
                </a:solidFill>
              </a:rPr>
              <a:t>mit einem </a:t>
            </a:r>
            <a:r>
              <a:rPr lang="de-DE" sz="2400" dirty="0">
                <a:solidFill>
                  <a:srgbClr val="DD7500"/>
                </a:solidFill>
              </a:rPr>
              <a:t>Roll Out im </a:t>
            </a:r>
            <a:endParaRPr lang="de-DE" sz="2400" dirty="0" smtClean="0">
              <a:solidFill>
                <a:srgbClr val="DD7500"/>
              </a:solidFill>
            </a:endParaRPr>
          </a:p>
          <a:p>
            <a:pPr algn="ctr"/>
            <a:r>
              <a:rPr lang="de-DE" sz="2400" dirty="0" smtClean="0">
                <a:solidFill>
                  <a:srgbClr val="DD7500"/>
                </a:solidFill>
              </a:rPr>
              <a:t>Rahmen </a:t>
            </a:r>
            <a:r>
              <a:rPr lang="de-DE" sz="2400" dirty="0">
                <a:solidFill>
                  <a:srgbClr val="DD7500"/>
                </a:solidFill>
              </a:rPr>
              <a:t>des Projekts </a:t>
            </a:r>
            <a:endParaRPr lang="de-DE" sz="2400" dirty="0" smtClean="0">
              <a:solidFill>
                <a:srgbClr val="DD7500"/>
              </a:solidFill>
            </a:endParaRPr>
          </a:p>
          <a:p>
            <a:pPr algn="ctr"/>
            <a:r>
              <a:rPr lang="de-DE" sz="2400" dirty="0" smtClean="0">
                <a:solidFill>
                  <a:srgbClr val="DD7500"/>
                </a:solidFill>
              </a:rPr>
              <a:t>„</a:t>
            </a:r>
            <a:r>
              <a:rPr lang="de-DE" sz="2400" dirty="0">
                <a:solidFill>
                  <a:srgbClr val="DD7500"/>
                </a:solidFill>
              </a:rPr>
              <a:t>Willkommenskultur </a:t>
            </a:r>
            <a:r>
              <a:rPr lang="de-DE" sz="2400" dirty="0" smtClean="0">
                <a:solidFill>
                  <a:srgbClr val="DD7500"/>
                </a:solidFill>
              </a:rPr>
              <a:t>OÖ – </a:t>
            </a:r>
          </a:p>
          <a:p>
            <a:pPr algn="ctr"/>
            <a:r>
              <a:rPr lang="de-DE" sz="2400" dirty="0" smtClean="0">
                <a:solidFill>
                  <a:srgbClr val="DD7500"/>
                </a:solidFill>
              </a:rPr>
              <a:t>ein Beitrag zur Standortsicherung“ </a:t>
            </a:r>
          </a:p>
          <a:p>
            <a:pPr algn="ctr"/>
            <a:r>
              <a:rPr lang="de-DE" sz="2400" dirty="0" smtClean="0">
                <a:solidFill>
                  <a:srgbClr val="DD7500"/>
                </a:solidFill>
              </a:rPr>
              <a:t>auf </a:t>
            </a:r>
            <a:r>
              <a:rPr lang="de-DE" sz="2400" dirty="0">
                <a:solidFill>
                  <a:srgbClr val="DD7500"/>
                </a:solidFill>
              </a:rPr>
              <a:t>alle </a:t>
            </a:r>
            <a:r>
              <a:rPr lang="de-DE" sz="2400" dirty="0" smtClean="0">
                <a:solidFill>
                  <a:srgbClr val="DD7500"/>
                </a:solidFill>
              </a:rPr>
              <a:t>weiteren </a:t>
            </a:r>
            <a:r>
              <a:rPr lang="de-DE" sz="2400" dirty="0">
                <a:solidFill>
                  <a:srgbClr val="DD7500"/>
                </a:solidFill>
              </a:rPr>
              <a:t>OÖ Regionen </a:t>
            </a:r>
            <a:r>
              <a:rPr lang="de-DE" sz="2400" dirty="0" smtClean="0">
                <a:solidFill>
                  <a:srgbClr val="DD7500"/>
                </a:solidFill>
              </a:rPr>
              <a:t>beauftragt!</a:t>
            </a:r>
            <a:endParaRPr lang="de-DE" sz="24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298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7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 txBox="1">
            <a:spLocks/>
          </p:cNvSpPr>
          <p:nvPr/>
        </p:nvSpPr>
        <p:spPr>
          <a:xfrm>
            <a:off x="2843808" y="481823"/>
            <a:ext cx="4464496" cy="642921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8"/>
          <p:cNvSpPr txBox="1">
            <a:spLocks/>
          </p:cNvSpPr>
          <p:nvPr/>
        </p:nvSpPr>
        <p:spPr>
          <a:xfrm>
            <a:off x="395536" y="1196752"/>
            <a:ext cx="856895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Projektinformationen</a:t>
            </a:r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298C98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Projekttitel: </a:t>
            </a: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  <a:t>Willkommenskultur OÖ – ein Beitrag zur Standortsicherung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Regionen: </a:t>
            </a:r>
            <a:b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  <a:t>Pilotregionen: Vöcklabruck – Gmunden, Innviertel/</a:t>
            </a:r>
            <a:r>
              <a:rPr lang="de-AT" sz="1800" dirty="0" err="1" smtClean="0">
                <a:solidFill>
                  <a:prstClr val="white">
                    <a:lumMod val="50000"/>
                  </a:prstClr>
                </a:solidFill>
              </a:rPr>
              <a:t>Hausruck</a:t>
            </a: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  <a:t/>
            </a:r>
            <a:b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  <a:t>- Roll Out Regionen: Mühlviertel, </a:t>
            </a:r>
            <a:r>
              <a:rPr lang="de-AT" sz="1800" dirty="0" err="1" smtClean="0">
                <a:solidFill>
                  <a:prstClr val="white">
                    <a:lumMod val="50000"/>
                  </a:prstClr>
                </a:solidFill>
              </a:rPr>
              <a:t>LinzLand</a:t>
            </a: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  <a:t>, Steyr/Kirchdorf, Wels/</a:t>
            </a:r>
            <a:r>
              <a:rPr lang="de-AT" sz="1800" dirty="0" err="1" smtClean="0">
                <a:solidFill>
                  <a:prstClr val="white">
                    <a:lumMod val="50000"/>
                  </a:prstClr>
                </a:solidFill>
              </a:rPr>
              <a:t>Eferding</a:t>
            </a:r>
            <a:endParaRPr lang="de-AT" sz="1800" dirty="0">
              <a:solidFill>
                <a:prstClr val="white">
                  <a:lumMod val="50000"/>
                </a:prst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Laufzeit: </a:t>
            </a:r>
            <a:r>
              <a:rPr lang="de-AT" sz="1800" dirty="0" smtClean="0">
                <a:solidFill>
                  <a:prstClr val="white">
                    <a:lumMod val="50000"/>
                  </a:prstClr>
                </a:solidFill>
              </a:rPr>
              <a:t>Juni 2015 – Dezember 2016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Ziele: </a:t>
            </a:r>
            <a:endParaRPr lang="de-DE" sz="1800" dirty="0" smtClean="0">
              <a:solidFill>
                <a:srgbClr val="298C98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Entwicklung eines ganzheitlichen Integrationssystems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für 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Zu- und Rückwanderern und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deren Familien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Entwicklung von umsetzungsreifen, individuellen Aktionsprogrammen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für 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das Etablieren einer regionalen Willkommenskultur für Zu- und Rückwanderung</a:t>
            </a:r>
            <a:endParaRPr lang="de-DE" sz="1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2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t="7611" r="7470" b="7967"/>
          <a:stretch/>
        </p:blipFill>
        <p:spPr>
          <a:xfrm>
            <a:off x="4291750" y="4619446"/>
            <a:ext cx="949009" cy="918672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>
          <a:xfrm>
            <a:off x="4221657" y="2616491"/>
            <a:ext cx="1056914" cy="98790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433998" y="4813104"/>
            <a:ext cx="2665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Fokusgruppen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mit regionalen </a:t>
            </a:r>
            <a:r>
              <a:rPr lang="de-DE" sz="1500" b="1" dirty="0" err="1" smtClean="0">
                <a:solidFill>
                  <a:srgbClr val="3A1E00"/>
                </a:solidFill>
              </a:rPr>
              <a:t>ExpertInnen</a:t>
            </a: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1" y="4545975"/>
            <a:ext cx="1082040" cy="1082040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8532440" y="1209963"/>
            <a:ext cx="0" cy="4955341"/>
          </a:xfrm>
          <a:prstGeom prst="straightConnector1">
            <a:avLst/>
          </a:prstGeom>
          <a:ln w="38100">
            <a:solidFill>
              <a:srgbClr val="3A1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 rot="5400000">
            <a:off x="7542764" y="3661863"/>
            <a:ext cx="273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A1E00"/>
                </a:solidFill>
              </a:rPr>
              <a:t>Projektphasen</a:t>
            </a:r>
            <a:endParaRPr lang="de-DE" sz="2000" b="1" dirty="0">
              <a:solidFill>
                <a:srgbClr val="3A1E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532440" y="6047710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3A1E00"/>
                </a:solidFill>
              </a:rPr>
              <a:t>06/2015</a:t>
            </a:r>
            <a:endParaRPr lang="de-DE" sz="1050" b="1" dirty="0">
              <a:solidFill>
                <a:srgbClr val="3A1E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532440" y="1124744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3A1E00"/>
                </a:solidFill>
              </a:rPr>
              <a:t>12/2016</a:t>
            </a:r>
            <a:endParaRPr lang="de-DE" sz="1050" b="1" dirty="0">
              <a:solidFill>
                <a:srgbClr val="3A1E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5" y="3561612"/>
            <a:ext cx="1082040" cy="108204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424013" y="3807930"/>
            <a:ext cx="309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Regionale </a:t>
            </a:r>
            <a:br>
              <a:rPr lang="de-DE" sz="1500" dirty="0" smtClean="0">
                <a:solidFill>
                  <a:srgbClr val="3A1E00"/>
                </a:solidFill>
              </a:rPr>
            </a:br>
            <a:r>
              <a:rPr lang="de-DE" sz="1500" b="1" dirty="0" smtClean="0">
                <a:solidFill>
                  <a:srgbClr val="3A1E00"/>
                </a:solidFill>
              </a:rPr>
              <a:t>Innovationsworkshops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230485" y="3581641"/>
            <a:ext cx="2563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Entwicklung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Welcome-Checks als Kompetenzentwicklungs-</a:t>
            </a:r>
            <a:br>
              <a:rPr lang="de-DE" sz="1500" b="1" dirty="0" smtClean="0">
                <a:solidFill>
                  <a:srgbClr val="3A1E00"/>
                </a:solidFill>
              </a:rPr>
            </a:br>
            <a:r>
              <a:rPr lang="de-DE" sz="1500" b="1" dirty="0" err="1" smtClean="0">
                <a:solidFill>
                  <a:srgbClr val="3A1E00"/>
                </a:solidFill>
              </a:rPr>
              <a:t>modell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48364" y="1209963"/>
            <a:ext cx="7704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solidFill>
                  <a:srgbClr val="3A1E00"/>
                </a:solidFill>
              </a:rPr>
              <a:t>Etablierung einer Willkommenskultur durch gezielte Kooperationen und Aktionsprogramme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218837" y="2875002"/>
            <a:ext cx="2811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Durchführung &amp; Umsetzung der </a:t>
            </a:r>
            <a:r>
              <a:rPr lang="de-DE" sz="1500" b="1" dirty="0" smtClean="0">
                <a:solidFill>
                  <a:srgbClr val="3A1E00"/>
                </a:solidFill>
              </a:rPr>
              <a:t>Welcome Checks</a:t>
            </a: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4" y="5763785"/>
            <a:ext cx="329511" cy="329511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4" y="5140775"/>
            <a:ext cx="324997" cy="324997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3" y="4725144"/>
            <a:ext cx="324997" cy="324997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6" y="3988849"/>
            <a:ext cx="324997" cy="324997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69" y="2745885"/>
            <a:ext cx="324997" cy="324997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04" y="3573016"/>
            <a:ext cx="360291" cy="360291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62" y="4365104"/>
            <a:ext cx="305594" cy="305594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38" y="1556792"/>
            <a:ext cx="360291" cy="360291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07" y="1988840"/>
            <a:ext cx="324997" cy="324997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89" y="3164562"/>
            <a:ext cx="305594" cy="305594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67" y="5445224"/>
            <a:ext cx="329511" cy="329511"/>
          </a:xfrm>
          <a:prstGeom prst="rect">
            <a:avLst/>
          </a:prstGeom>
        </p:spPr>
      </p:pic>
      <p:cxnSp>
        <p:nvCxnSpPr>
          <p:cNvPr id="79" name="Gerade Verbindung mit Pfeil 78"/>
          <p:cNvCxnSpPr/>
          <p:nvPr/>
        </p:nvCxnSpPr>
        <p:spPr>
          <a:xfrm flipH="1">
            <a:off x="378015" y="5606558"/>
            <a:ext cx="7722377" cy="0"/>
          </a:xfrm>
          <a:prstGeom prst="straightConnector1">
            <a:avLst/>
          </a:prstGeom>
          <a:ln w="38100">
            <a:solidFill>
              <a:srgbClr val="3A1E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1529930" y="5635224"/>
            <a:ext cx="779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A1E00"/>
                </a:solidFill>
              </a:rPr>
              <a:t>Interviews mit Zu- und </a:t>
            </a:r>
            <a:r>
              <a:rPr lang="de-DE" sz="2000" b="1" dirty="0" err="1" smtClean="0">
                <a:solidFill>
                  <a:srgbClr val="3A1E00"/>
                </a:solidFill>
              </a:rPr>
              <a:t>RückwandererInnen</a:t>
            </a:r>
            <a:endParaRPr lang="de-DE" sz="1600" b="1" dirty="0">
              <a:solidFill>
                <a:srgbClr val="3A1E00"/>
              </a:solidFill>
            </a:endParaRPr>
          </a:p>
        </p:txBody>
      </p:sp>
      <p:cxnSp>
        <p:nvCxnSpPr>
          <p:cNvPr id="84" name="Gerade Verbindung mit Pfeil 83"/>
          <p:cNvCxnSpPr/>
          <p:nvPr/>
        </p:nvCxnSpPr>
        <p:spPr>
          <a:xfrm flipH="1">
            <a:off x="395536" y="6008077"/>
            <a:ext cx="7722377" cy="0"/>
          </a:xfrm>
          <a:prstGeom prst="straightConnector1">
            <a:avLst/>
          </a:prstGeom>
          <a:ln w="38100">
            <a:solidFill>
              <a:srgbClr val="3A1E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227992" y="4786877"/>
            <a:ext cx="256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Publikation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Servicebroschüren</a:t>
            </a: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6" y="2391496"/>
            <a:ext cx="324997" cy="324997"/>
          </a:xfrm>
          <a:prstGeom prst="rect">
            <a:avLst/>
          </a:prstGeom>
        </p:spPr>
      </p:pic>
      <p:sp>
        <p:nvSpPr>
          <p:cNvPr id="39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Adaptierung für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>
          <a:xfrm>
            <a:off x="446211" y="2615667"/>
            <a:ext cx="1056914" cy="987905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1407644" y="2892685"/>
            <a:ext cx="309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Regionale </a:t>
            </a:r>
            <a:br>
              <a:rPr lang="de-DE" sz="1500" dirty="0" smtClean="0">
                <a:solidFill>
                  <a:srgbClr val="3A1E00"/>
                </a:solidFill>
              </a:rPr>
            </a:br>
            <a:r>
              <a:rPr lang="de-DE" sz="1500" b="1" dirty="0" smtClean="0">
                <a:solidFill>
                  <a:srgbClr val="3A1E00"/>
                </a:solidFill>
              </a:rPr>
              <a:t>Umsetzungsmaßnahmen</a:t>
            </a: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63" y="3561612"/>
            <a:ext cx="1082040" cy="1082040"/>
          </a:xfrm>
          <a:prstGeom prst="rect">
            <a:avLst/>
          </a:prstGeom>
        </p:spPr>
      </p:pic>
      <p:grpSp>
        <p:nvGrpSpPr>
          <p:cNvPr id="107" name="Gruppieren 106"/>
          <p:cNvGrpSpPr/>
          <p:nvPr/>
        </p:nvGrpSpPr>
        <p:grpSpPr>
          <a:xfrm>
            <a:off x="395536" y="1804391"/>
            <a:ext cx="7774152" cy="873368"/>
            <a:chOff x="395536" y="1772816"/>
            <a:chExt cx="7704856" cy="1005955"/>
          </a:xfrm>
        </p:grpSpPr>
        <p:cxnSp>
          <p:nvCxnSpPr>
            <p:cNvPr id="32" name="Gerade Verbindung mit Pfeil 31"/>
            <p:cNvCxnSpPr/>
            <p:nvPr/>
          </p:nvCxnSpPr>
          <p:spPr>
            <a:xfrm flipH="1">
              <a:off x="395536" y="1772816"/>
              <a:ext cx="3895551" cy="850885"/>
            </a:xfrm>
            <a:prstGeom prst="straightConnector1">
              <a:avLst/>
            </a:prstGeom>
            <a:ln w="38100">
              <a:solidFill>
                <a:srgbClr val="3A1E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>
              <a:off x="4279636" y="1774704"/>
              <a:ext cx="3820756" cy="1004067"/>
            </a:xfrm>
            <a:prstGeom prst="straightConnector1">
              <a:avLst/>
            </a:prstGeom>
            <a:ln w="38100">
              <a:solidFill>
                <a:srgbClr val="3A1E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0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6" grpId="0"/>
      <p:bldP spid="28" grpId="0"/>
      <p:bldP spid="53" grpId="0"/>
      <p:bldP spid="83" grpId="0"/>
      <p:bldP spid="86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96752"/>
            <a:ext cx="7920880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Projektinhalte – in den Regionen</a:t>
            </a:r>
          </a:p>
          <a:p>
            <a:endParaRPr lang="de-AT" sz="20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Interviews: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Befragung von Zu- und Rückgewanderten Personen über ihre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Erfahrungen und Ideen zu einer „Willkommenskultur“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Fokusgruppen: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Gruppeninterviews mit </a:t>
            </a: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ExpertInnen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fokussiert auf Themen wie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Personalentwicklung, Verwaltung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 &amp;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 Service, Freizeit &amp;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Tourismus, + regional individuell erweitert: Bildung, Flüchtlinge,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Beschäftigung von Asylwerbern,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Innovationsworkshop: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Gruppendiskussion über Ergebnisse der Analyse- und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Interviewphase, Definition von Handlungsfeldern und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Entwicklung regionaler Maßnahmen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6283A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Projektaufbau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4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96752"/>
            <a:ext cx="7920880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Projektinhalte – in den Regionen</a:t>
            </a:r>
          </a:p>
          <a:p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Informationsbroschüre: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Information über Services, Angebote und Anlaufstellen in 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jeweiligen Regionen sowie Landesweit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Regionale Aktionsprogramme: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Resultierend aus den Innovationsworkshops, Benennung von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Verantwortlichen, Definition und Durchführung von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Umsetzungsmaßnahmen, ggf. Lukrieren von finanziellen Mitteln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(bspw. LEADER, 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Individuell regionale Arbeitsgruppen: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Vernetzung und Austausch aller relevanter Partner in 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Regionen (AMS, WK, AK, Bezirkshauptmannschaften, regionale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Integrationsstellen, </a:t>
            </a: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BürgermeistervertreterInnen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, 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6283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6283A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Projektaufbau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96752"/>
            <a:ext cx="7920880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Projektinhalte – auf Gemeinde- und Betriebsebene</a:t>
            </a:r>
          </a:p>
          <a:p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Welcome Checks für Gemeinden und Betriebe: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Um den weiteren Aufbau der Willkommenskultur in Oberösterreich </a:t>
            </a: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langfristig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zu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unterstützen, </a:t>
            </a: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ein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eigenes </a:t>
            </a: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Kompetenzentwicklungstool -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der </a:t>
            </a: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sogenannte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Welcome </a:t>
            </a: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Check“ - entwickelt.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Durch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die Prozessbegleitung der RMOÖ und Business </a:t>
            </a:r>
            <a:r>
              <a:rPr lang="de-DE" sz="1800" b="0" dirty="0" err="1">
                <a:solidFill>
                  <a:schemeClr val="bg2">
                    <a:lumMod val="50000"/>
                  </a:schemeClr>
                </a:solidFill>
              </a:rPr>
              <a:t>Upper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 Austria sollen 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Gemeinden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sowie Betriebe dabei unterstützt werden, Maßnahmen zum 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Etablieren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einer Willkommenskultur für Zu- und Rückwanderung zu 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definieren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und nachhaltig umzusetzen. 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Die Gemeinden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sowie Betriebe </a:t>
            </a: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sollen dabei unterstützt werden,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Maßnahmen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zum Etablieren einer Willkommenskultur für Zu- und 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Rückwanderung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zu definieren, zu evaluieren, nachhaltig umzusetzen und 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800" b="0" dirty="0" smtClean="0">
                <a:solidFill>
                  <a:schemeClr val="bg2">
                    <a:lumMod val="50000"/>
                  </a:schemeClr>
                </a:solidFill>
              </a:rPr>
              <a:t>von </a:t>
            </a:r>
            <a:r>
              <a:rPr lang="de-DE" sz="1800" b="0" dirty="0">
                <a:solidFill>
                  <a:schemeClr val="bg2">
                    <a:lumMod val="50000"/>
                  </a:schemeClr>
                </a:solidFill>
              </a:rPr>
              <a:t>den positiven Effekten zu profitieren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Projektaufbau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24744"/>
            <a:ext cx="7920880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Projektinhalte – auf Gemeinde- und Betriebsebene</a:t>
            </a:r>
          </a:p>
          <a:p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Entwicklung der Checks und der anschließenden Dienstleistungen:</a:t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Workshops 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mit </a:t>
            </a:r>
            <a:r>
              <a:rPr lang="de-DE" sz="2000" b="0" dirty="0" err="1">
                <a:solidFill>
                  <a:schemeClr val="bg2">
                    <a:lumMod val="50000"/>
                  </a:schemeClr>
                </a:solidFill>
              </a:rPr>
              <a:t>RegionalmanagerInnen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b="0" dirty="0" err="1">
                <a:solidFill>
                  <a:schemeClr val="bg2">
                    <a:lumMod val="50000"/>
                  </a:schemeClr>
                </a:solidFill>
              </a:rPr>
              <a:t>ProjektmanagerInnen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2000" b="0" dirty="0" err="1">
                <a:solidFill>
                  <a:schemeClr val="bg2">
                    <a:lumMod val="50000"/>
                  </a:schemeClr>
                </a:solidFill>
              </a:rPr>
              <a:t>MitarbeiterInnen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 der </a:t>
            </a:r>
            <a:r>
              <a:rPr lang="de-DE" sz="2000" b="0" dirty="0" err="1">
                <a:solidFill>
                  <a:schemeClr val="bg2">
                    <a:lumMod val="50000"/>
                  </a:schemeClr>
                </a:solidFill>
              </a:rPr>
              <a:t>BizUp</a:t>
            </a:r>
            <a:r>
              <a:rPr lang="de-DE" sz="2000" b="0" dirty="0">
                <a:solidFill>
                  <a:schemeClr val="bg2">
                    <a:lumMod val="50000"/>
                  </a:schemeClr>
                </a:solidFill>
              </a:rPr>
              <a:t> und im Pilotprojekt beteiligten Gemeinden und 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Betrieben zur Definition der Fragen und Auswertung sowie der daran anschließenden Dienstleistungen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Durchführung der Checks</a:t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durch </a:t>
            </a: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ProjektmanagerInnen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 vor Ort mit Gesprächsprotokoll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Auswertung, Definition von Handlungsfeldern und Umsetzung individueller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Entwicklungsmaßnahmen 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auf Gemeinde bzw. betrieblicher Ebene begleitet von RMOÖ und </a:t>
            </a: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BizUp</a:t>
            </a:r>
            <a:endParaRPr lang="de-DE" sz="20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6283A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Projektaufbau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3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9243" r="12121" b="28715"/>
          <a:stretch/>
        </p:blipFill>
        <p:spPr>
          <a:xfrm>
            <a:off x="683568" y="1196752"/>
            <a:ext cx="5135905" cy="3830686"/>
          </a:xfrm>
          <a:prstGeom prst="rect">
            <a:avLst/>
          </a:prstGeom>
        </p:spPr>
      </p:pic>
      <p:sp>
        <p:nvSpPr>
          <p:cNvPr id="4" name="Textplatzhalter 3"/>
          <p:cNvSpPr txBox="1">
            <a:spLocks/>
          </p:cNvSpPr>
          <p:nvPr/>
        </p:nvSpPr>
        <p:spPr>
          <a:xfrm>
            <a:off x="1691680" y="213033"/>
            <a:ext cx="6907964" cy="642921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„WELCOME-CHECK“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2000" baseline="0" dirty="0" smtClean="0"/>
              <a:t>Portfolioauswertung: Beispiel</a:t>
            </a:r>
            <a:endParaRPr kumimoji="0" lang="de-AT" sz="20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964736" y="2888886"/>
            <a:ext cx="572209" cy="4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638842" y="282510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663300"/>
                </a:solidFill>
              </a:defRPr>
            </a:lvl1pPr>
          </a:lstStyle>
          <a:p>
            <a:r>
              <a:rPr lang="de-DE" dirty="0">
                <a:solidFill>
                  <a:schemeClr val="accent4">
                    <a:lumMod val="25000"/>
                  </a:schemeClr>
                </a:solidFill>
              </a:rPr>
              <a:t>Unmittelbarer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chemeClr val="accent4">
                    <a:lumMod val="25000"/>
                  </a:schemeClr>
                </a:solidFill>
              </a:rPr>
              <a:t>Handlungsbedarf</a:t>
            </a:r>
          </a:p>
        </p:txBody>
      </p:sp>
      <p:sp>
        <p:nvSpPr>
          <p:cNvPr id="25" name="Rechteck 24"/>
          <p:cNvSpPr/>
          <p:nvPr/>
        </p:nvSpPr>
        <p:spPr>
          <a:xfrm>
            <a:off x="5964737" y="1207943"/>
            <a:ext cx="572209" cy="435462"/>
          </a:xfrm>
          <a:prstGeom prst="rect">
            <a:avLst/>
          </a:prstGeom>
          <a:solidFill>
            <a:srgbClr val="F4F4BE"/>
          </a:solidFill>
          <a:ln w="12700">
            <a:solidFill>
              <a:srgbClr val="A2B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6638842" y="1835728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663300"/>
                </a:solidFill>
              </a:defRPr>
            </a:lvl1pPr>
          </a:lstStyle>
          <a:p>
            <a:r>
              <a:rPr lang="de-DE" dirty="0">
                <a:solidFill>
                  <a:schemeClr val="accent4">
                    <a:lumMod val="25000"/>
                  </a:schemeClr>
                </a:solidFill>
              </a:rPr>
              <a:t>Strategisches</a:t>
            </a:r>
            <a:r>
              <a:rPr lang="de-DE" dirty="0"/>
              <a:t> </a:t>
            </a:r>
            <a:r>
              <a:rPr lang="de-DE" dirty="0">
                <a:solidFill>
                  <a:schemeClr val="accent4">
                    <a:lumMod val="25000"/>
                  </a:schemeClr>
                </a:solidFill>
              </a:rPr>
              <a:t>Stärkefeld</a:t>
            </a:r>
          </a:p>
        </p:txBody>
      </p:sp>
      <p:sp>
        <p:nvSpPr>
          <p:cNvPr id="27" name="Rechteck 26"/>
          <p:cNvSpPr/>
          <p:nvPr/>
        </p:nvSpPr>
        <p:spPr>
          <a:xfrm>
            <a:off x="5964737" y="1771887"/>
            <a:ext cx="572209" cy="435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652476" y="1271785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Natürliche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Schätze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99592" y="5098082"/>
            <a:ext cx="475252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683568" y="1137642"/>
            <a:ext cx="0" cy="373442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5964737" y="2338854"/>
            <a:ext cx="572209" cy="4354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6652432" y="233885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663300"/>
                </a:solidFill>
              </a:defRPr>
            </a:lvl1pPr>
          </a:lstStyle>
          <a:p>
            <a:r>
              <a:rPr lang="de-DE" dirty="0">
                <a:solidFill>
                  <a:schemeClr val="accent4">
                    <a:lumMod val="25000"/>
                  </a:schemeClr>
                </a:solidFill>
              </a:rPr>
              <a:t>Entwicklungsfeld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58630" y="5160798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Aktuelle</a:t>
            </a:r>
            <a:r>
              <a:rPr lang="de-DE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Kompetenz</a:t>
            </a: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-574955" y="2927431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Handlungsnotwendigkeit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71323" y="514769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663300"/>
                </a:solidFill>
              </a:defRPr>
            </a:lvl1pPr>
          </a:lstStyle>
          <a:p>
            <a:r>
              <a:rPr lang="de-DE" dirty="0">
                <a:solidFill>
                  <a:schemeClr val="accent4">
                    <a:lumMod val="25000"/>
                  </a:schemeClr>
                </a:solidFill>
              </a:rPr>
              <a:t>hoch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06988" y="516079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gering</a:t>
            </a:r>
          </a:p>
        </p:txBody>
      </p:sp>
      <p:sp>
        <p:nvSpPr>
          <p:cNvPr id="42" name="Textfeld 41"/>
          <p:cNvSpPr txBox="1"/>
          <p:nvPr/>
        </p:nvSpPr>
        <p:spPr>
          <a:xfrm rot="16200000">
            <a:off x="195969" y="442892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hoch</a:t>
            </a:r>
          </a:p>
        </p:txBody>
      </p:sp>
      <p:sp>
        <p:nvSpPr>
          <p:cNvPr id="43" name="Textfeld 42"/>
          <p:cNvSpPr txBox="1"/>
          <p:nvPr/>
        </p:nvSpPr>
        <p:spPr>
          <a:xfrm rot="16200000">
            <a:off x="136618" y="131165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gering</a:t>
            </a:r>
          </a:p>
        </p:txBody>
      </p:sp>
      <p:sp>
        <p:nvSpPr>
          <p:cNvPr id="66" name="Rechteck 65"/>
          <p:cNvSpPr/>
          <p:nvPr/>
        </p:nvSpPr>
        <p:spPr>
          <a:xfrm>
            <a:off x="6322850" y="3419122"/>
            <a:ext cx="14895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Willkommen</a:t>
            </a:r>
            <a:r>
              <a:rPr lang="de-DE" sz="1400" dirty="0" smtClean="0">
                <a:solidFill>
                  <a:srgbClr val="663300"/>
                </a:solidFill>
              </a:rPr>
              <a:t> </a:t>
            </a:r>
            <a:r>
              <a:rPr lang="de-DE" sz="1400" dirty="0" smtClean="0">
                <a:solidFill>
                  <a:schemeClr val="accent4">
                    <a:lumMod val="25000"/>
                  </a:schemeClr>
                </a:solidFill>
              </a:rPr>
              <a:t>OÖ</a:t>
            </a: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chemeClr val="accent4">
                    <a:lumMod val="25000"/>
                  </a:schemeClr>
                </a:solidFill>
              </a:rPr>
              <a:t>Administration</a:t>
            </a:r>
            <a:endParaRPr lang="de-DE" sz="1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chemeClr val="accent4">
                    <a:lumMod val="25000"/>
                  </a:schemeClr>
                </a:solidFill>
              </a:rPr>
              <a:t>Gesundheit</a:t>
            </a:r>
          </a:p>
          <a:p>
            <a:pPr>
              <a:lnSpc>
                <a:spcPct val="200000"/>
              </a:lnSpc>
            </a:pPr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Freizeit</a:t>
            </a: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chemeClr val="accent4">
                    <a:lumMod val="25000"/>
                  </a:schemeClr>
                </a:solidFill>
              </a:rPr>
              <a:t>Wohnen</a:t>
            </a:r>
            <a:endParaRPr lang="de-DE" sz="1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928665" y="3845366"/>
            <a:ext cx="1179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Infrastruktur</a:t>
            </a: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chemeClr val="accent4">
                    <a:lumMod val="25000"/>
                  </a:schemeClr>
                </a:solidFill>
              </a:rPr>
              <a:t>Beruf</a:t>
            </a:r>
            <a:endParaRPr lang="de-DE" sz="1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de-DE" sz="1400" dirty="0">
                <a:solidFill>
                  <a:schemeClr val="accent4">
                    <a:lumMod val="25000"/>
                  </a:schemeClr>
                </a:solidFill>
              </a:rPr>
              <a:t>Bildung</a:t>
            </a: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chemeClr val="accent4">
                    <a:lumMod val="25000"/>
                  </a:schemeClr>
                </a:solidFill>
              </a:rPr>
              <a:t>Familie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7" y="3437018"/>
            <a:ext cx="468150" cy="4681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7" y="3893403"/>
            <a:ext cx="468150" cy="4681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89" y="4320801"/>
            <a:ext cx="468150" cy="4681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46" y="4320801"/>
            <a:ext cx="468150" cy="4681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7" y="5178110"/>
            <a:ext cx="468150" cy="4681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89" y="5178110"/>
            <a:ext cx="468150" cy="46815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89" y="4749217"/>
            <a:ext cx="468150" cy="46815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7" y="4749217"/>
            <a:ext cx="468150" cy="46815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90" y="3896954"/>
            <a:ext cx="468150" cy="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96752"/>
            <a:ext cx="792088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Projektinhalte – auf OÖ Ebene</a:t>
            </a:r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Vernetzung der relevanten Partner und Fördergeber</a:t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Information und Austausch über Aktivitäten bzw. Aufträge seitens der Fördergeber und Partner auf OÖ Ebene</a:t>
            </a:r>
            <a:b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Bearbeitung von im Pilotprojekt definierten Handlungsfeldern wie bspw. „Einbindung und Unterstützung KMUs“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Sensibilisierung und Marketing</a:t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Erstellung von Informationsmaterialien über </a:t>
            </a: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best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practice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 Beispiele</a:t>
            </a:r>
            <a:b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 err="1" smtClean="0">
                <a:solidFill>
                  <a:schemeClr val="bg2">
                    <a:lumMod val="50000"/>
                  </a:schemeClr>
                </a:solidFill>
              </a:rPr>
              <a:t>Testimonials</a:t>
            </a:r>
            <a:r>
              <a:rPr lang="de-DE" sz="2000" b="0" dirty="0" smtClean="0">
                <a:solidFill>
                  <a:schemeClr val="bg2">
                    <a:lumMod val="50000"/>
                  </a:schemeClr>
                </a:solidFill>
              </a:rPr>
              <a:t> mit Vertretern von Gemeinden, Betrieben und Vereinen über den Mehrwert einer „Willkommenskultur“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6283A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Projektaufbau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96752"/>
            <a:ext cx="7920880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DD7500"/>
                </a:solidFill>
              </a:rPr>
              <a:t>Ausgangsproblematik</a:t>
            </a:r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298C98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98" y="1594397"/>
            <a:ext cx="5088414" cy="4210867"/>
          </a:xfrm>
          <a:prstGeom prst="rect">
            <a:avLst/>
          </a:prstGeom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3923928" y="116632"/>
            <a:ext cx="2448272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Pilotprojekt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9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539552" y="1916832"/>
            <a:ext cx="792088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600" dirty="0" smtClean="0">
                <a:solidFill>
                  <a:srgbClr val="DD7500"/>
                </a:solidFill>
              </a:rPr>
              <a:t>Vielen Dank für Ihre Aufmerksamkeit!</a:t>
            </a:r>
          </a:p>
          <a:p>
            <a:pPr algn="ctr"/>
            <a:endParaRPr lang="de-AT" sz="3600" b="0" dirty="0">
              <a:solidFill>
                <a:srgbClr val="DD7500"/>
              </a:solidFill>
            </a:endParaRPr>
          </a:p>
          <a:p>
            <a:endParaRPr lang="de-AT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</a:rPr>
              <a:t>Kontakt:</a:t>
            </a:r>
          </a:p>
          <a:p>
            <a:pPr>
              <a:spcBef>
                <a:spcPts val="0"/>
              </a:spcBef>
            </a:pPr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</a:rPr>
              <a:t>Regionalmanagement OÖ</a:t>
            </a:r>
          </a:p>
          <a:p>
            <a:pPr>
              <a:spcBef>
                <a:spcPts val="0"/>
              </a:spcBef>
            </a:pPr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</a:rPr>
              <a:t>Mag. Anna Pucher</a:t>
            </a:r>
          </a:p>
          <a:p>
            <a:pPr>
              <a:spcBef>
                <a:spcPts val="0"/>
              </a:spcBef>
            </a:pPr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</a:rPr>
              <a:t>Maximilianstraße 8a</a:t>
            </a:r>
          </a:p>
          <a:p>
            <a:pPr>
              <a:spcBef>
                <a:spcPts val="0"/>
              </a:spcBef>
            </a:pPr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</a:rPr>
              <a:t>4600 Wels</a:t>
            </a:r>
          </a:p>
          <a:p>
            <a:pPr>
              <a:spcBef>
                <a:spcPts val="0"/>
              </a:spcBef>
            </a:pPr>
            <a:r>
              <a:rPr lang="de-AT" sz="1800" b="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a</a:t>
            </a:r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nna.pucher@rmooe.at</a:t>
            </a:r>
            <a:endParaRPr lang="de-AT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AT" sz="1800" b="0" dirty="0" smtClean="0">
                <a:solidFill>
                  <a:schemeClr val="bg2">
                    <a:lumMod val="50000"/>
                  </a:schemeClr>
                </a:solidFill>
              </a:rPr>
              <a:t>www.rmooe.at</a:t>
            </a:r>
            <a:endParaRPr lang="de-DE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6283A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699792" y="188640"/>
            <a:ext cx="4464496" cy="1008112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Projektaufbau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Willkommenskultur OÖ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6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 txBox="1">
            <a:spLocks/>
          </p:cNvSpPr>
          <p:nvPr/>
        </p:nvSpPr>
        <p:spPr>
          <a:xfrm>
            <a:off x="611560" y="1196752"/>
            <a:ext cx="7920880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b="1" i="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smtClean="0">
                <a:solidFill>
                  <a:srgbClr val="6283A0"/>
                </a:solidFill>
              </a:rPr>
              <a:t>REWENIO </a:t>
            </a:r>
            <a:r>
              <a:rPr lang="de-AT" sz="2000" dirty="0">
                <a:solidFill>
                  <a:srgbClr val="6283A0"/>
                </a:solidFill>
              </a:rPr>
              <a:t>(lat. „</a:t>
            </a:r>
            <a:r>
              <a:rPr lang="de-AT" sz="2000" dirty="0" err="1">
                <a:solidFill>
                  <a:srgbClr val="6283A0"/>
                </a:solidFill>
              </a:rPr>
              <a:t>revenio</a:t>
            </a:r>
            <a:r>
              <a:rPr lang="de-AT" sz="2000" dirty="0">
                <a:solidFill>
                  <a:srgbClr val="6283A0"/>
                </a:solidFill>
              </a:rPr>
              <a:t>“ = ich komme zurück)</a:t>
            </a:r>
          </a:p>
          <a:p>
            <a:r>
              <a:rPr lang="de-AT" sz="2000" dirty="0">
                <a:solidFill>
                  <a:srgbClr val="6283A0"/>
                </a:solidFill>
              </a:rPr>
              <a:t>RE</a:t>
            </a:r>
            <a:r>
              <a:rPr lang="de-AT" sz="2000" dirty="0">
                <a:solidFill>
                  <a:srgbClr val="DD7500"/>
                </a:solidFill>
              </a:rPr>
              <a:t>g</a:t>
            </a:r>
            <a:r>
              <a:rPr lang="de-AT" sz="2000" dirty="0">
                <a:solidFill>
                  <a:srgbClr val="6283A0"/>
                </a:solidFill>
              </a:rPr>
              <a:t>IO</a:t>
            </a:r>
            <a:r>
              <a:rPr lang="de-AT" sz="2000" dirty="0">
                <a:solidFill>
                  <a:srgbClr val="DD7500"/>
                </a:solidFill>
              </a:rPr>
              <a:t>nale, </a:t>
            </a:r>
            <a:r>
              <a:rPr lang="de-AT" sz="2000" dirty="0">
                <a:solidFill>
                  <a:srgbClr val="6283A0"/>
                </a:solidFill>
              </a:rPr>
              <a:t>W</a:t>
            </a:r>
            <a:r>
              <a:rPr lang="de-AT" sz="2000" dirty="0">
                <a:solidFill>
                  <a:srgbClr val="DD7500"/>
                </a:solidFill>
              </a:rPr>
              <a:t>irtschafts- und arb</a:t>
            </a:r>
            <a:r>
              <a:rPr lang="de-AT" sz="2000" dirty="0">
                <a:solidFill>
                  <a:srgbClr val="6283A0"/>
                </a:solidFill>
              </a:rPr>
              <a:t>E</a:t>
            </a:r>
            <a:r>
              <a:rPr lang="de-AT" sz="2000" dirty="0">
                <a:solidFill>
                  <a:srgbClr val="DD7500"/>
                </a:solidFill>
              </a:rPr>
              <a:t>itsmarktbezogene Zu- </a:t>
            </a:r>
            <a:r>
              <a:rPr lang="de-AT" sz="2000" dirty="0" smtClean="0">
                <a:solidFill>
                  <a:srgbClr val="DD7500"/>
                </a:solidFill>
              </a:rPr>
              <a:t>und</a:t>
            </a:r>
          </a:p>
          <a:p>
            <a:r>
              <a:rPr lang="de-AT" sz="2000" dirty="0" smtClean="0">
                <a:solidFill>
                  <a:srgbClr val="DD7500"/>
                </a:solidFill>
              </a:rPr>
              <a:t>Rückwa</a:t>
            </a:r>
            <a:r>
              <a:rPr lang="de-AT" sz="2000" dirty="0" smtClean="0">
                <a:solidFill>
                  <a:srgbClr val="6283A0"/>
                </a:solidFill>
              </a:rPr>
              <a:t>N</a:t>
            </a:r>
            <a:r>
              <a:rPr lang="de-AT" sz="2000" dirty="0" smtClean="0">
                <a:solidFill>
                  <a:srgbClr val="DD7500"/>
                </a:solidFill>
              </a:rPr>
              <a:t>derung</a:t>
            </a:r>
            <a:endParaRPr lang="de-AT" sz="2000" dirty="0">
              <a:solidFill>
                <a:srgbClr val="DD7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>
              <a:solidFill>
                <a:srgbClr val="298C98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Regionen: Vöcklabruck – Gmunden und Innviertel/</a:t>
            </a:r>
            <a:r>
              <a:rPr lang="de-AT" sz="2000" dirty="0" err="1" smtClean="0">
                <a:solidFill>
                  <a:prstClr val="white">
                    <a:lumMod val="50000"/>
                  </a:prstClr>
                </a:solidFill>
              </a:rPr>
              <a:t>Hausruck</a:t>
            </a:r>
            <a:endParaRPr lang="de-AT" sz="2000" dirty="0">
              <a:solidFill>
                <a:prstClr val="white">
                  <a:lumMod val="50000"/>
                </a:prst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Laufzeit: Mai 2014 – Dezember 2014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AT" sz="2000" dirty="0" smtClean="0">
                <a:solidFill>
                  <a:prstClr val="white">
                    <a:lumMod val="50000"/>
                  </a:prstClr>
                </a:solidFill>
              </a:rPr>
              <a:t>Erreichte Ziele: </a:t>
            </a:r>
            <a:endParaRPr lang="de-DE" sz="1800" dirty="0" smtClean="0">
              <a:solidFill>
                <a:srgbClr val="298C98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Entwicklung eines ganzheitlichen Integrationssystems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für Fach- und Schlüsselkräfte und deren Familien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Entwicklung von umsetzungsreifen, individuellen Aktionsprogrammen 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</a:rPr>
              <a:t>für 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</a:rPr>
              <a:t>das Etablieren einer regionalen Willkommenskultur für Zu- und Rückwanderung</a:t>
            </a: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23928" y="116632"/>
            <a:ext cx="2448272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Pilotprojekt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5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t="7611" r="7470" b="7967"/>
          <a:stretch/>
        </p:blipFill>
        <p:spPr>
          <a:xfrm>
            <a:off x="4291750" y="4619446"/>
            <a:ext cx="949009" cy="918672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>
          <a:xfrm>
            <a:off x="4257634" y="3552037"/>
            <a:ext cx="1056914" cy="987905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6" y="3537406"/>
            <a:ext cx="1082040" cy="108204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82" y="2534082"/>
            <a:ext cx="1082040" cy="108204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402081" y="2672586"/>
            <a:ext cx="2665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regionale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Fokusgruppen</a:t>
            </a:r>
          </a:p>
          <a:p>
            <a:r>
              <a:rPr lang="de-DE" sz="1500" b="1" dirty="0">
                <a:solidFill>
                  <a:srgbClr val="3A1E00"/>
                </a:solidFill>
              </a:rPr>
              <a:t>i</a:t>
            </a:r>
            <a:r>
              <a:rPr lang="de-DE" sz="1500" b="1" dirty="0" smtClean="0">
                <a:solidFill>
                  <a:srgbClr val="3A1E00"/>
                </a:solidFill>
              </a:rPr>
              <a:t>n den Pilotregionen</a:t>
            </a: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6" y="2526106"/>
            <a:ext cx="1082040" cy="1082040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8532440" y="1209963"/>
            <a:ext cx="0" cy="4955341"/>
          </a:xfrm>
          <a:prstGeom prst="straightConnector1">
            <a:avLst/>
          </a:prstGeom>
          <a:ln w="38100">
            <a:solidFill>
              <a:srgbClr val="3A1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 rot="5400000">
            <a:off x="7542764" y="3661863"/>
            <a:ext cx="273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A1E00"/>
                </a:solidFill>
              </a:rPr>
              <a:t>Entwicklungsphase</a:t>
            </a:r>
            <a:endParaRPr lang="de-DE" sz="2000" b="1" dirty="0">
              <a:solidFill>
                <a:srgbClr val="3A1E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532440" y="6047710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3A1E00"/>
                </a:solidFill>
              </a:rPr>
              <a:t>09/2014</a:t>
            </a:r>
            <a:endParaRPr lang="de-DE" sz="1050" b="1" dirty="0">
              <a:solidFill>
                <a:srgbClr val="3A1E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532440" y="1124744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3A1E00"/>
                </a:solidFill>
              </a:rPr>
              <a:t>12/2014</a:t>
            </a:r>
            <a:endParaRPr lang="de-DE" sz="1050" b="1" dirty="0">
              <a:solidFill>
                <a:srgbClr val="3A1E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6" y="4558254"/>
            <a:ext cx="1082040" cy="108204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407644" y="4783941"/>
            <a:ext cx="309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Regionale </a:t>
            </a:r>
            <a:br>
              <a:rPr lang="de-DE" sz="1500" dirty="0" smtClean="0">
                <a:solidFill>
                  <a:srgbClr val="3A1E00"/>
                </a:solidFill>
              </a:rPr>
            </a:br>
            <a:r>
              <a:rPr lang="de-DE" sz="1500" b="1" dirty="0" smtClean="0">
                <a:solidFill>
                  <a:srgbClr val="3A1E00"/>
                </a:solidFill>
              </a:rPr>
              <a:t>Innovationsworkshops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230485" y="3581641"/>
            <a:ext cx="2563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Erarbeitung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Welcome-Check samt Kompetenzentwicklungs-</a:t>
            </a:r>
            <a:br>
              <a:rPr lang="de-DE" sz="1500" b="1" dirty="0" smtClean="0">
                <a:solidFill>
                  <a:srgbClr val="3A1E00"/>
                </a:solidFill>
              </a:rPr>
            </a:br>
            <a:r>
              <a:rPr lang="de-DE" sz="1500" b="1" dirty="0" err="1" smtClean="0">
                <a:solidFill>
                  <a:srgbClr val="3A1E00"/>
                </a:solidFill>
              </a:rPr>
              <a:t>modell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446949" y="1209963"/>
            <a:ext cx="2089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Erstellung des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Aktionsprogramms</a:t>
            </a:r>
            <a:endParaRPr lang="de-DE" sz="1500" b="1" dirty="0">
              <a:solidFill>
                <a:srgbClr val="3A1E00"/>
              </a:solidFill>
            </a:endParaRPr>
          </a:p>
        </p:txBody>
      </p:sp>
      <p:grpSp>
        <p:nvGrpSpPr>
          <p:cNvPr id="107" name="Gruppieren 106"/>
          <p:cNvGrpSpPr/>
          <p:nvPr/>
        </p:nvGrpSpPr>
        <p:grpSpPr>
          <a:xfrm>
            <a:off x="548364" y="1804391"/>
            <a:ext cx="7704856" cy="1005955"/>
            <a:chOff x="395536" y="1772816"/>
            <a:chExt cx="7704856" cy="1005955"/>
          </a:xfrm>
        </p:grpSpPr>
        <p:cxnSp>
          <p:nvCxnSpPr>
            <p:cNvPr id="32" name="Gerade Verbindung mit Pfeil 31"/>
            <p:cNvCxnSpPr/>
            <p:nvPr/>
          </p:nvCxnSpPr>
          <p:spPr>
            <a:xfrm flipH="1">
              <a:off x="395536" y="1772816"/>
              <a:ext cx="3895551" cy="850885"/>
            </a:xfrm>
            <a:prstGeom prst="straightConnector1">
              <a:avLst/>
            </a:prstGeom>
            <a:ln w="38100">
              <a:solidFill>
                <a:srgbClr val="3A1E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>
              <a:off x="4279636" y="1774704"/>
              <a:ext cx="3820756" cy="1004067"/>
            </a:xfrm>
            <a:prstGeom prst="straightConnector1">
              <a:avLst/>
            </a:prstGeom>
            <a:ln w="38100">
              <a:solidFill>
                <a:srgbClr val="3A1E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5218837" y="2685356"/>
            <a:ext cx="28114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Entwicklung &amp; Simulation der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Volkswirtschaftlichen </a:t>
            </a:r>
            <a:br>
              <a:rPr lang="de-DE" sz="1500" b="1" dirty="0" smtClean="0">
                <a:solidFill>
                  <a:srgbClr val="3A1E00"/>
                </a:solidFill>
              </a:rPr>
            </a:br>
            <a:r>
              <a:rPr lang="de-DE" sz="1500" b="1" dirty="0" smtClean="0">
                <a:solidFill>
                  <a:srgbClr val="3A1E00"/>
                </a:solidFill>
              </a:rPr>
              <a:t>Nutzenkalkulation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076056" y="1209963"/>
            <a:ext cx="25922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Erstellung der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Handlungsempfehlungen für den Roll-Out</a:t>
            </a:r>
            <a:endParaRPr lang="de-DE" sz="1500" b="1" dirty="0">
              <a:solidFill>
                <a:srgbClr val="3A1E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402081" y="3675737"/>
            <a:ext cx="2665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solidFill>
                  <a:srgbClr val="3A1E00"/>
                </a:solidFill>
              </a:rPr>
              <a:t>Fach-Exkursion in eine </a:t>
            </a:r>
            <a:br>
              <a:rPr lang="de-DE" sz="1500" b="1" dirty="0" smtClean="0">
                <a:solidFill>
                  <a:srgbClr val="3A1E00"/>
                </a:solidFill>
              </a:rPr>
            </a:br>
            <a:r>
              <a:rPr lang="de-DE" sz="1500" b="1" dirty="0" err="1" smtClean="0">
                <a:solidFill>
                  <a:srgbClr val="3A1E00"/>
                </a:solidFill>
              </a:rPr>
              <a:t>Good</a:t>
            </a:r>
            <a:r>
              <a:rPr lang="de-DE" sz="1500" b="1" dirty="0" smtClean="0">
                <a:solidFill>
                  <a:srgbClr val="3A1E00"/>
                </a:solidFill>
              </a:rPr>
              <a:t>-Practice Region </a:t>
            </a:r>
            <a:br>
              <a:rPr lang="de-DE" sz="1500" b="1" dirty="0" smtClean="0">
                <a:solidFill>
                  <a:srgbClr val="3A1E00"/>
                </a:solidFill>
              </a:rPr>
            </a:b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4" y="5763785"/>
            <a:ext cx="329511" cy="329511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4" y="5140775"/>
            <a:ext cx="324997" cy="324997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3" y="4725144"/>
            <a:ext cx="324997" cy="324997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6" y="3988849"/>
            <a:ext cx="324997" cy="324997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69" y="2745885"/>
            <a:ext cx="324997" cy="324997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04" y="3573016"/>
            <a:ext cx="360291" cy="360291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62" y="4365104"/>
            <a:ext cx="305594" cy="305594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38" y="1556792"/>
            <a:ext cx="360291" cy="360291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07" y="1988840"/>
            <a:ext cx="324997" cy="324997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89" y="3164562"/>
            <a:ext cx="305594" cy="305594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67" y="5445224"/>
            <a:ext cx="329511" cy="329511"/>
          </a:xfrm>
          <a:prstGeom prst="rect">
            <a:avLst/>
          </a:prstGeom>
        </p:spPr>
      </p:pic>
      <p:cxnSp>
        <p:nvCxnSpPr>
          <p:cNvPr id="79" name="Gerade Verbindung mit Pfeil 78"/>
          <p:cNvCxnSpPr/>
          <p:nvPr/>
        </p:nvCxnSpPr>
        <p:spPr>
          <a:xfrm flipH="1">
            <a:off x="378015" y="5606558"/>
            <a:ext cx="7722377" cy="0"/>
          </a:xfrm>
          <a:prstGeom prst="straightConnector1">
            <a:avLst/>
          </a:prstGeom>
          <a:ln w="38100">
            <a:solidFill>
              <a:srgbClr val="3A1E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281513" y="5620067"/>
            <a:ext cx="7942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solidFill>
                  <a:srgbClr val="3A1E00"/>
                </a:solidFill>
              </a:rPr>
              <a:t>Analyseergebnisse: </a:t>
            </a:r>
            <a:r>
              <a:rPr lang="de-DE" sz="1600" dirty="0" smtClean="0">
                <a:solidFill>
                  <a:srgbClr val="3A1E00"/>
                </a:solidFill>
              </a:rPr>
              <a:t>bestehende Angebote, Interviews mit Zu- und Rückwanderern </a:t>
            </a:r>
            <a:endParaRPr lang="de-DE" sz="1600" dirty="0">
              <a:solidFill>
                <a:srgbClr val="3A1E00"/>
              </a:solidFill>
            </a:endParaRPr>
          </a:p>
        </p:txBody>
      </p:sp>
      <p:cxnSp>
        <p:nvCxnSpPr>
          <p:cNvPr id="84" name="Gerade Verbindung mit Pfeil 83"/>
          <p:cNvCxnSpPr/>
          <p:nvPr/>
        </p:nvCxnSpPr>
        <p:spPr>
          <a:xfrm flipH="1">
            <a:off x="395536" y="6008077"/>
            <a:ext cx="7722377" cy="0"/>
          </a:xfrm>
          <a:prstGeom prst="straightConnector1">
            <a:avLst/>
          </a:prstGeom>
          <a:ln w="38100">
            <a:solidFill>
              <a:srgbClr val="3A1E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227992" y="4786877"/>
            <a:ext cx="256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Publikation</a:t>
            </a:r>
            <a:endParaRPr lang="de-DE" sz="1500" dirty="0">
              <a:solidFill>
                <a:srgbClr val="3A1E00"/>
              </a:solidFill>
            </a:endParaRPr>
          </a:p>
          <a:p>
            <a:r>
              <a:rPr lang="de-DE" sz="1500" b="1" dirty="0" smtClean="0">
                <a:solidFill>
                  <a:srgbClr val="3A1E00"/>
                </a:solidFill>
              </a:rPr>
              <a:t>Servicebroschüren</a:t>
            </a:r>
            <a:endParaRPr lang="de-DE" sz="1500" b="1" dirty="0">
              <a:solidFill>
                <a:srgbClr val="3A1E00"/>
              </a:solidFill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6" y="2391496"/>
            <a:ext cx="324997" cy="324997"/>
          </a:xfrm>
          <a:prstGeom prst="rect">
            <a:avLst/>
          </a:prstGeom>
        </p:spPr>
      </p:pic>
      <p:sp>
        <p:nvSpPr>
          <p:cNvPr id="39" name="Textplatzhalter 3"/>
          <p:cNvSpPr txBox="1">
            <a:spLocks/>
          </p:cNvSpPr>
          <p:nvPr/>
        </p:nvSpPr>
        <p:spPr>
          <a:xfrm>
            <a:off x="3923928" y="116632"/>
            <a:ext cx="2448272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Pilotprojekt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6" grpId="0"/>
      <p:bldP spid="28" grpId="0"/>
      <p:bldP spid="53" grpId="0"/>
      <p:bldP spid="55" grpId="0"/>
      <p:bldP spid="56" grpId="0"/>
      <p:bldP spid="83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/>
          </p:nvPr>
        </p:nvGraphicFramePr>
        <p:xfrm>
          <a:off x="-108520" y="1112550"/>
          <a:ext cx="5797878" cy="541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88224" y="4027130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3A1E00"/>
                </a:solidFill>
              </a:rPr>
              <a:t>Fokusgruppe </a:t>
            </a:r>
            <a:r>
              <a:rPr lang="de-DE" sz="1500" b="1" dirty="0">
                <a:solidFill>
                  <a:srgbClr val="3A1E00"/>
                </a:solidFill>
              </a:rPr>
              <a:t>Personalistinnen </a:t>
            </a: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3635896" y="4509121"/>
            <a:ext cx="1981454" cy="37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3759346" y="2851198"/>
            <a:ext cx="185800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588224" y="2422629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3A1E00"/>
                </a:solidFill>
              </a:rPr>
              <a:t>Fokusgruppe</a:t>
            </a:r>
          </a:p>
          <a:p>
            <a:r>
              <a:rPr lang="de-DE" sz="1500" b="1" dirty="0">
                <a:solidFill>
                  <a:srgbClr val="3A1E00"/>
                </a:solidFill>
              </a:rPr>
              <a:t>Gemeinden / </a:t>
            </a:r>
          </a:p>
          <a:p>
            <a:r>
              <a:rPr lang="de-DE" sz="1500" b="1" dirty="0">
                <a:solidFill>
                  <a:srgbClr val="3A1E00"/>
                </a:solidFill>
              </a:rPr>
              <a:t>Behörden / </a:t>
            </a:r>
          </a:p>
          <a:p>
            <a:r>
              <a:rPr lang="de-DE" sz="1500" b="1" dirty="0">
                <a:solidFill>
                  <a:srgbClr val="3A1E00"/>
                </a:solidFill>
              </a:rPr>
              <a:t>Sozialpartner</a:t>
            </a:r>
          </a:p>
        </p:txBody>
      </p:sp>
      <p:cxnSp>
        <p:nvCxnSpPr>
          <p:cNvPr id="27" name="Gerade Verbindung 26"/>
          <p:cNvCxnSpPr/>
          <p:nvPr/>
        </p:nvCxnSpPr>
        <p:spPr>
          <a:xfrm>
            <a:off x="3546509" y="1772818"/>
            <a:ext cx="2070841" cy="8640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588224" y="1196752"/>
            <a:ext cx="2232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3A1E00"/>
                </a:solidFill>
              </a:rPr>
              <a:t>Fokusgruppe</a:t>
            </a:r>
          </a:p>
          <a:p>
            <a:r>
              <a:rPr lang="de-DE" sz="1500" b="1" dirty="0" smtClean="0">
                <a:solidFill>
                  <a:srgbClr val="3A1E00"/>
                </a:solidFill>
              </a:rPr>
              <a:t>Freizeit &amp; </a:t>
            </a:r>
            <a:br>
              <a:rPr lang="de-DE" sz="1500" b="1" dirty="0" smtClean="0">
                <a:solidFill>
                  <a:srgbClr val="3A1E00"/>
                </a:solidFill>
              </a:rPr>
            </a:br>
            <a:r>
              <a:rPr lang="de-DE" sz="1500" b="1" dirty="0" smtClean="0">
                <a:solidFill>
                  <a:srgbClr val="3A1E00"/>
                </a:solidFill>
              </a:rPr>
              <a:t>Tourismus</a:t>
            </a:r>
            <a:endParaRPr lang="de-DE" sz="1500" b="1" dirty="0">
              <a:solidFill>
                <a:srgbClr val="3A1E00"/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>
          <a:xfrm>
            <a:off x="3546509" y="1556792"/>
            <a:ext cx="19988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 flipV="1">
            <a:off x="3457110" y="5795972"/>
            <a:ext cx="2016224" cy="92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588224" y="5373216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3A1E00"/>
                </a:solidFill>
              </a:rPr>
              <a:t>Leitfadenbasierte</a:t>
            </a:r>
          </a:p>
          <a:p>
            <a:r>
              <a:rPr lang="de-DE" sz="1500" b="1" dirty="0">
                <a:solidFill>
                  <a:srgbClr val="3A1E00"/>
                </a:solidFill>
              </a:rPr>
              <a:t>Interviews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91" y="1015772"/>
            <a:ext cx="1082040" cy="10820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05" y="2422629"/>
            <a:ext cx="1082040" cy="10820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45" y="3861048"/>
            <a:ext cx="1082040" cy="10820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65" y="5157192"/>
            <a:ext cx="1082040" cy="1082040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8532440" y="1209963"/>
            <a:ext cx="0" cy="4955341"/>
          </a:xfrm>
          <a:prstGeom prst="straightConnector1">
            <a:avLst/>
          </a:prstGeom>
          <a:ln w="38100">
            <a:solidFill>
              <a:srgbClr val="3A1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97" y="5650944"/>
            <a:ext cx="370344" cy="370344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61" y="4590688"/>
            <a:ext cx="350480" cy="3504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086632"/>
            <a:ext cx="350480" cy="35048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86" y="5157192"/>
            <a:ext cx="370344" cy="370344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664847"/>
            <a:ext cx="340217" cy="34021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79" y="2060848"/>
            <a:ext cx="340217" cy="34021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96" y="2483602"/>
            <a:ext cx="369334" cy="369334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30" y="1628800"/>
            <a:ext cx="369334" cy="369334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 rot="5400000">
            <a:off x="7793922" y="384101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A1E00"/>
                </a:solidFill>
              </a:rPr>
              <a:t>Analysephase</a:t>
            </a:r>
            <a:endParaRPr lang="de-DE" sz="2000" b="1" dirty="0">
              <a:solidFill>
                <a:srgbClr val="3A1E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532440" y="6047710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3A1E00"/>
                </a:solidFill>
              </a:rPr>
              <a:t>06/2014</a:t>
            </a:r>
            <a:endParaRPr lang="de-DE" sz="1050" b="1" dirty="0">
              <a:solidFill>
                <a:srgbClr val="3A1E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532440" y="1124744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srgbClr val="3A1E00"/>
                </a:solidFill>
              </a:rPr>
              <a:t>09/2014</a:t>
            </a:r>
            <a:endParaRPr lang="de-DE" sz="1050" b="1" dirty="0">
              <a:solidFill>
                <a:srgbClr val="3A1E00"/>
              </a:solidFill>
            </a:endParaRPr>
          </a:p>
        </p:txBody>
      </p:sp>
      <p:sp>
        <p:nvSpPr>
          <p:cNvPr id="31" name="Textplatzhalter 3"/>
          <p:cNvSpPr txBox="1">
            <a:spLocks/>
          </p:cNvSpPr>
          <p:nvPr/>
        </p:nvSpPr>
        <p:spPr>
          <a:xfrm>
            <a:off x="3923928" y="116632"/>
            <a:ext cx="2448272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Pilotprojekt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3" y="1844824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Eine Willkommenskultur für Zu- und Rückwanderer ist flächendeckend in Oberösterreich nicht zufriedenstellend gewährleistet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Es gibt vereinzelte Initiativen, Zu- und Rückwanderer einzubinden, von einer Kultur in OÖ kann aber nicht gesprochen werden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Als Anlaufstellen für Akademiker und Fachschlüsselkräfte hat sich auf OÖ Ebene „</a:t>
            </a:r>
            <a:r>
              <a:rPr lang="de-AT" sz="1400" dirty="0" err="1" smtClean="0"/>
              <a:t>welcome</a:t>
            </a:r>
            <a:r>
              <a:rPr lang="de-AT" sz="1400" dirty="0" smtClean="0"/>
              <a:t> 2 </a:t>
            </a:r>
            <a:r>
              <a:rPr lang="de-AT" sz="1400" dirty="0" err="1" smtClean="0"/>
              <a:t>Upper</a:t>
            </a:r>
            <a:r>
              <a:rPr lang="de-AT" sz="1400" dirty="0" smtClean="0"/>
              <a:t> Austria Service Center“ der TMG (HR Netzwerk) über mittlerweile mehrere Jahre etabliert, die „Servicestelle für Fachschlüsselkräfte“ des Lebensraums Innviertel hat sich in den letzten beiden Jahren im Innviertel entwickelt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Die Willkommensmappe für Zuwanderer ist zwar flächendeckend eingeführt, bei den Interviewpartnern war sie aber kaum bekannt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Zu- und Rückwanderer sehen die Gemeinde als Schlüsselstelle, den Bürgermeister als Schlüsselperson für das soziale Willkommen </a:t>
            </a:r>
            <a:endParaRPr lang="de-AT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196752"/>
            <a:ext cx="830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rgbClr val="DD7500"/>
                </a:solidFill>
              </a:rPr>
              <a:t>Allgemeine Erkenntnisse im Rahmen des Projekts </a:t>
            </a:r>
            <a:r>
              <a:rPr lang="de-AT" sz="2400" dirty="0" err="1" smtClean="0">
                <a:solidFill>
                  <a:srgbClr val="DD7500"/>
                </a:solidFill>
              </a:rPr>
              <a:t>Rewenio</a:t>
            </a:r>
            <a:endParaRPr lang="de-AT" sz="2400" dirty="0">
              <a:solidFill>
                <a:srgbClr val="DD750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23928" y="116632"/>
            <a:ext cx="2664296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Erkenntnisse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3" y="1844824"/>
            <a:ext cx="741682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Vor allem Zuwanderer und Initiativen für diese stoßen schnell auf Widerstand in der Gesellschaft, da Fachschlüsselkräfte aus dem Ausland als Bedrohung für regionale Arbeitskräfte/Arbeitsuchende gesehen werden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Bewusstsein zu Handlungsbedarf ist vor allem bei Unternehmen gegeben, weniger bei Gemeinden/Behörden und bei Freizeit/Tourismus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Englisch als Schlüsselkompetenz sowohl in Gemeinde/Behörde, Wirtschaft, Schule/Bildungswesen als auch in der Gesellschaft  </a:t>
            </a:r>
            <a:r>
              <a:rPr lang="de-AT" sz="1400" dirty="0" smtClean="0">
                <a:solidFill>
                  <a:srgbClr val="6283A0"/>
                </a:solidFill>
              </a:rPr>
              <a:t>mangelhaft vorhanden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Unternehmen/Personalverantwortliche wollen mehr Vernetzung untereinander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Vernetzung vor allem interdisziplinär aber auch unter den Unterstützungsstrukturen von Zuwanderern (sowohl Fachschlüsselkräfte als auch „klassische </a:t>
            </a:r>
            <a:r>
              <a:rPr lang="de-AT" sz="1400" dirty="0" err="1" smtClean="0"/>
              <a:t>MigrantInnen</a:t>
            </a:r>
            <a:r>
              <a:rPr lang="de-AT" sz="1400" dirty="0" smtClean="0"/>
              <a:t>“) ist nicht gegeben 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Angebote sind teilweise nur im Zentralraum bekannt (</a:t>
            </a:r>
            <a:r>
              <a:rPr lang="de-AT" sz="1400" dirty="0" err="1" smtClean="0"/>
              <a:t>Dolmetschpool</a:t>
            </a:r>
            <a:r>
              <a:rPr lang="de-AT" sz="1400" dirty="0" smtClean="0"/>
              <a:t>  AMS, Service </a:t>
            </a:r>
            <a:r>
              <a:rPr lang="de-AT" sz="1400" dirty="0" err="1" smtClean="0"/>
              <a:t>migrare</a:t>
            </a:r>
            <a:r>
              <a:rPr lang="de-AT" sz="1400" dirty="0" smtClean="0"/>
              <a:t>, Welcome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Upper</a:t>
            </a:r>
            <a:r>
              <a:rPr lang="de-AT" sz="1400" dirty="0" smtClean="0"/>
              <a:t> Austria)</a:t>
            </a:r>
            <a:endParaRPr lang="de-AT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196752"/>
            <a:ext cx="830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rgbClr val="DD7500"/>
                </a:solidFill>
              </a:rPr>
              <a:t>Allgemeine Erkenntnisse im Rahmen des Projekts </a:t>
            </a:r>
            <a:r>
              <a:rPr lang="de-AT" sz="2400" dirty="0" err="1" smtClean="0">
                <a:solidFill>
                  <a:srgbClr val="DD7500"/>
                </a:solidFill>
              </a:rPr>
              <a:t>Rewenio</a:t>
            </a:r>
            <a:endParaRPr lang="de-AT" sz="2400" dirty="0">
              <a:solidFill>
                <a:srgbClr val="DD750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23928" y="116632"/>
            <a:ext cx="2664296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Erkenntnisse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3" y="1844824"/>
            <a:ext cx="741682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Begrifflichkeiten „Fachkräfte“, „Schlüsselkräfte“ und „Fachschlüsselkräfte“ werden von </a:t>
            </a:r>
            <a:r>
              <a:rPr lang="de-AT" sz="1400" dirty="0" err="1" smtClean="0"/>
              <a:t>AkteurInnen</a:t>
            </a:r>
            <a:r>
              <a:rPr lang="de-AT" sz="1400" dirty="0" smtClean="0"/>
              <a:t> unterschiedlich verwendet und definiert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Erwerbspersonen (lt. ÖROK) und Arbeitsnachfrage (lt. TMG) driften bis 2030 in OÖ um mehr als 100.000 auseinander – Fazit: zu wenig Arbeitskräfte für die OÖ Arbeitgeber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/>
              <a:t>Zukünftiger Handlungsbedarf wird von </a:t>
            </a:r>
            <a:r>
              <a:rPr lang="de-AT" sz="1400" dirty="0" smtClean="0"/>
              <a:t>Experten </a:t>
            </a:r>
            <a:r>
              <a:rPr lang="de-AT" sz="1400" dirty="0" smtClean="0">
                <a:solidFill>
                  <a:srgbClr val="6283A0"/>
                </a:solidFill>
              </a:rPr>
              <a:t>(reg. AMS) </a:t>
            </a:r>
            <a:r>
              <a:rPr lang="de-AT" sz="1400" dirty="0" smtClean="0"/>
              <a:t>bei </a:t>
            </a:r>
            <a:r>
              <a:rPr lang="de-AT" sz="1400" dirty="0"/>
              <a:t>KMUs gesehen, dort fehlen oft die Schlüsselkräfte und die Personalabteilung!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Nachfrage an tertiär Ausgebildeten bereits jetzt höher als Angebot, steigt weiterhin leicht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Nachfrage an Beschäftigten mit mittlerer Qualifikation steigt massiv bis 2030 (+ 70.000)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Nachfrage an gering Qualifizierten steigt ebenfalls deutlich an (+10.000)</a:t>
            </a:r>
            <a:endParaRPr lang="de-AT" sz="14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sz="1400" dirty="0" smtClean="0"/>
              <a:t>Fachkräftemangel wird wirtschaftliche Entwicklung signifikant dämpfen (Donau Uni Krems)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196752"/>
            <a:ext cx="797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rgbClr val="DD7500"/>
                </a:solidFill>
              </a:rPr>
              <a:t>Spezielle Erkenntnisse im Rahmen des Projekts </a:t>
            </a:r>
            <a:r>
              <a:rPr lang="de-AT" sz="2400" dirty="0" err="1" smtClean="0">
                <a:solidFill>
                  <a:srgbClr val="DD7500"/>
                </a:solidFill>
              </a:rPr>
              <a:t>Rewenio</a:t>
            </a:r>
            <a:endParaRPr lang="de-AT" sz="2400" dirty="0">
              <a:solidFill>
                <a:srgbClr val="DD7500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23928" y="116632"/>
            <a:ext cx="2664296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Erkenntnisse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11560" y="836712"/>
            <a:ext cx="741682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AT" sz="1400" b="1" dirty="0" smtClean="0">
              <a:solidFill>
                <a:srgbClr val="DD750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1400" b="1" dirty="0">
                <a:solidFill>
                  <a:srgbClr val="DD7500"/>
                </a:solidFill>
              </a:rPr>
              <a:t>Investieren in </a:t>
            </a:r>
            <a:r>
              <a:rPr lang="de-AT" sz="1400" b="1" dirty="0" smtClean="0">
                <a:solidFill>
                  <a:srgbClr val="DD7500"/>
                </a:solidFill>
              </a:rPr>
              <a:t>flächendeckende</a:t>
            </a:r>
            <a:r>
              <a:rPr lang="de-AT" sz="1400" b="1" dirty="0">
                <a:solidFill>
                  <a:srgbClr val="DD7500"/>
                </a:solidFill>
              </a:rPr>
              <a:t>, systematische und nachhaltige </a:t>
            </a:r>
            <a:r>
              <a:rPr lang="de-AT" sz="1400" b="1" dirty="0" smtClean="0">
                <a:solidFill>
                  <a:srgbClr val="DD7500"/>
                </a:solidFill>
              </a:rPr>
              <a:t>Willkommenskultur und Willkommensstrukturen </a:t>
            </a:r>
            <a:r>
              <a:rPr lang="de-AT" sz="1400" b="1" dirty="0">
                <a:solidFill>
                  <a:srgbClr val="DD7500"/>
                </a:solidFill>
              </a:rPr>
              <a:t>für Fach- und Schlüsselkräfte in Oberösterreichs Regionen, Gemeinden und </a:t>
            </a:r>
            <a:r>
              <a:rPr lang="de-AT" sz="1400" b="1" dirty="0" smtClean="0">
                <a:solidFill>
                  <a:srgbClr val="DD7500"/>
                </a:solidFill>
              </a:rPr>
              <a:t>Betrieben</a:t>
            </a:r>
          </a:p>
          <a:p>
            <a:pPr>
              <a:lnSpc>
                <a:spcPct val="150000"/>
              </a:lnSpc>
            </a:pPr>
            <a:endParaRPr lang="de-AT" sz="1400" dirty="0" smtClean="0"/>
          </a:p>
          <a:p>
            <a:pPr>
              <a:lnSpc>
                <a:spcPct val="150000"/>
              </a:lnSpc>
            </a:pPr>
            <a:r>
              <a:rPr lang="de-AT" sz="1400" dirty="0" smtClean="0"/>
              <a:t>Eine </a:t>
            </a:r>
            <a:r>
              <a:rPr lang="de-AT" sz="1400" dirty="0"/>
              <a:t>gut organisierte „Willkommenskultur“ kommt nicht nur „</a:t>
            </a:r>
            <a:r>
              <a:rPr lang="de-AT" sz="1400" dirty="0" err="1"/>
              <a:t>Zuwanderen</a:t>
            </a:r>
            <a:r>
              <a:rPr lang="de-AT" sz="1400" dirty="0"/>
              <a:t>“ zugute, sondern schärft auch das Profil von  Gemeinden, Regionen und Betrieben  hinsichtlich ihrer Lebens- und Arbeitsqualität.</a:t>
            </a:r>
          </a:p>
          <a:p>
            <a:pPr>
              <a:lnSpc>
                <a:spcPct val="150000"/>
              </a:lnSpc>
            </a:pPr>
            <a:endParaRPr lang="de-AT" sz="1400" dirty="0">
              <a:solidFill>
                <a:srgbClr val="DD750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1400" i="1" dirty="0" smtClean="0"/>
              <a:t>Willkommenskultur als Vehikel, um Dynamik in eine Region zu bringen oder auszuweiten zugunsten der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sz="1400" i="1" dirty="0" smtClean="0"/>
              <a:t>Gewinnung von Zuwanderern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sz="1400" i="1" dirty="0" smtClean="0"/>
              <a:t>Rückgewinnung einstiger </a:t>
            </a:r>
            <a:r>
              <a:rPr lang="de-AT" sz="1400" i="1" dirty="0" err="1" smtClean="0"/>
              <a:t>Abwanderer</a:t>
            </a:r>
            <a:endParaRPr lang="de-AT" sz="1400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sz="1400" i="1" dirty="0" smtClean="0"/>
              <a:t>Ansässigen Bevölkerung</a:t>
            </a:r>
          </a:p>
          <a:p>
            <a:pPr>
              <a:lnSpc>
                <a:spcPct val="150000"/>
              </a:lnSpc>
            </a:pPr>
            <a:r>
              <a:rPr lang="de-AT" sz="1400" i="1" dirty="0" smtClean="0"/>
              <a:t>(Donau Uni Krems)</a:t>
            </a:r>
            <a:endParaRPr lang="de-AT" sz="1400" i="1" dirty="0"/>
          </a:p>
          <a:p>
            <a:pPr>
              <a:lnSpc>
                <a:spcPct val="150000"/>
              </a:lnSpc>
            </a:pPr>
            <a:endParaRPr lang="de-AT" sz="1400" dirty="0" smtClean="0"/>
          </a:p>
          <a:p>
            <a:pPr>
              <a:lnSpc>
                <a:spcPct val="150000"/>
              </a:lnSpc>
            </a:pPr>
            <a:endParaRPr lang="de-AT" sz="1400" dirty="0" smtClean="0"/>
          </a:p>
        </p:txBody>
      </p:sp>
      <p:sp>
        <p:nvSpPr>
          <p:cNvPr id="4" name="Textplatzhalter 3"/>
          <p:cNvSpPr txBox="1">
            <a:spLocks/>
          </p:cNvSpPr>
          <p:nvPr/>
        </p:nvSpPr>
        <p:spPr>
          <a:xfrm>
            <a:off x="3923928" y="116632"/>
            <a:ext cx="2664296" cy="864096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 cap="sm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Erkenntnisse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Rewenio</a:t>
            </a:r>
            <a:endParaRPr kumimoji="0" lang="de-AT" sz="28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P_RMOOe">
  <a:themeElements>
    <a:clrScheme name="RMOÖ Farben">
      <a:dk1>
        <a:srgbClr val="6283A0"/>
      </a:dk1>
      <a:lt1>
        <a:sysClr val="window" lastClr="FFFFFF"/>
      </a:lt1>
      <a:dk2>
        <a:srgbClr val="6283A0"/>
      </a:dk2>
      <a:lt2>
        <a:srgbClr val="E2E7E7"/>
      </a:lt2>
      <a:accent1>
        <a:srgbClr val="6283A0"/>
      </a:accent1>
      <a:accent2>
        <a:srgbClr val="DD7500"/>
      </a:accent2>
      <a:accent3>
        <a:srgbClr val="6283A0"/>
      </a:accent3>
      <a:accent4>
        <a:srgbClr val="E2E7E7"/>
      </a:accent4>
      <a:accent5>
        <a:srgbClr val="6283A0"/>
      </a:accent5>
      <a:accent6>
        <a:srgbClr val="6283A0"/>
      </a:accent6>
      <a:hlink>
        <a:srgbClr val="DD7500"/>
      </a:hlink>
      <a:folHlink>
        <a:srgbClr val="6283A0"/>
      </a:folHlink>
    </a:clrScheme>
    <a:fontScheme name="RMOÖ Schrift">
      <a:majorFont>
        <a:latin typeface="TheSansBold-Plain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PP_RMOOe</Template>
  <TotalTime>0</TotalTime>
  <Words>1176</Words>
  <Application>Microsoft Office PowerPoint</Application>
  <PresentationFormat>Bildschirmpräsentation (4:3)</PresentationFormat>
  <Paragraphs>251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TheSansBold-Plain</vt:lpstr>
      <vt:lpstr>Wingdings</vt:lpstr>
      <vt:lpstr>Master PP_RMOOe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TTG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Grubhofer Ulrike</dc:creator>
  <cp:lastModifiedBy>Pucher Anna</cp:lastModifiedBy>
  <cp:revision>22</cp:revision>
  <cp:lastPrinted>2015-09-21T12:39:31Z</cp:lastPrinted>
  <dcterms:created xsi:type="dcterms:W3CDTF">2014-04-30T09:41:08Z</dcterms:created>
  <dcterms:modified xsi:type="dcterms:W3CDTF">2015-09-21T12:39:48Z</dcterms:modified>
</cp:coreProperties>
</file>